
<file path=[Content_Types].xml><?xml version="1.0" encoding="utf-8"?>
<Types xmlns="http://schemas.openxmlformats.org/package/2006/content-types">
  <Override PartName="/ppt/slides/slide45.xml" ContentType="application/vnd.openxmlformats-officedocument.presentationml.slide+xml"/>
  <Override PartName="/ppt/slides/slide53.xml" ContentType="application/vnd.openxmlformats-officedocument.presentationml.slide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41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Default Extension="jpeg" ContentType="image/jpe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docProps/app.xml" ContentType="application/vnd.openxmlformats-officedocument.extended-properties+xml"/>
  <Override PartName="/ppt/slides/slide46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slides/slide54.xml" ContentType="application/vnd.openxmlformats-officedocument.presentationml.slide+xml"/>
  <Override PartName="/ppt/tableStyles.xml" ContentType="application/vnd.openxmlformats-officedocument.presentationml.tableStyles+xml"/>
  <Override PartName="/ppt/slides/slide42.xml" ContentType="application/vnd.openxmlformats-officedocument.presentationml.slide+xml"/>
  <Override PartName="/ppt/slides/slide50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47.xml" ContentType="application/vnd.openxmlformats-officedocument.presentationml.slide+xml"/>
  <Override PartName="/ppt/slides/slide55.xml" ContentType="application/vnd.openxmlformats-officedocument.presentationml.slide+xml"/>
  <Override PartName="/ppt/slides/slide43.xml" ContentType="application/vnd.openxmlformats-officedocument.presentationml.slide+xml"/>
  <Override PartName="/ppt/slides/slide51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48.xml" ContentType="application/vnd.openxmlformats-officedocument.presentationml.slide+xml"/>
  <Override PartName="/ppt/slides/slide56.xml" ContentType="application/vnd.openxmlformats-officedocument.presentationml.slide+xml"/>
  <Override PartName="/ppt/slides/slide20.xml" ContentType="application/vnd.openxmlformats-officedocument.presentationml.slide+xml"/>
  <Override PartName="/ppt/slides/slide44.xml" ContentType="application/vnd.openxmlformats-officedocument.presentationml.slide+xml"/>
  <Override PartName="/ppt/slides/slide52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9.xml" ContentType="application/vnd.openxmlformats-officedocument.presentationml.slide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834" r:id="rId1"/>
  </p:sldMasterIdLst>
  <p:notesMasterIdLst>
    <p:notesMasterId r:id="rId58"/>
  </p:notesMasterIdLst>
  <p:handoutMasterIdLst>
    <p:handoutMasterId r:id="rId59"/>
  </p:handoutMasterIdLst>
  <p:sldIdLst>
    <p:sldId id="256" r:id="rId2"/>
    <p:sldId id="260" r:id="rId3"/>
    <p:sldId id="261" r:id="rId4"/>
    <p:sldId id="259" r:id="rId5"/>
    <p:sldId id="262" r:id="rId6"/>
    <p:sldId id="263" r:id="rId7"/>
    <p:sldId id="264" r:id="rId8"/>
    <p:sldId id="290" r:id="rId9"/>
    <p:sldId id="265" r:id="rId10"/>
    <p:sldId id="291" r:id="rId11"/>
    <p:sldId id="292" r:id="rId12"/>
    <p:sldId id="293" r:id="rId13"/>
    <p:sldId id="276" r:id="rId14"/>
    <p:sldId id="289" r:id="rId15"/>
    <p:sldId id="266" r:id="rId16"/>
    <p:sldId id="269" r:id="rId17"/>
    <p:sldId id="267" r:id="rId18"/>
    <p:sldId id="268" r:id="rId19"/>
    <p:sldId id="272" r:id="rId20"/>
    <p:sldId id="273" r:id="rId21"/>
    <p:sldId id="294" r:id="rId22"/>
    <p:sldId id="271" r:id="rId23"/>
    <p:sldId id="319" r:id="rId24"/>
    <p:sldId id="295" r:id="rId25"/>
    <p:sldId id="270" r:id="rId26"/>
    <p:sldId id="274" r:id="rId27"/>
    <p:sldId id="275" r:id="rId28"/>
    <p:sldId id="296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98" r:id="rId38"/>
    <p:sldId id="297" r:id="rId39"/>
    <p:sldId id="299" r:id="rId40"/>
    <p:sldId id="300" r:id="rId41"/>
    <p:sldId id="302" r:id="rId42"/>
    <p:sldId id="303" r:id="rId43"/>
    <p:sldId id="304" r:id="rId44"/>
    <p:sldId id="306" r:id="rId45"/>
    <p:sldId id="307" r:id="rId46"/>
    <p:sldId id="311" r:id="rId47"/>
    <p:sldId id="313" r:id="rId48"/>
    <p:sldId id="318" r:id="rId49"/>
    <p:sldId id="314" r:id="rId50"/>
    <p:sldId id="315" r:id="rId51"/>
    <p:sldId id="316" r:id="rId52"/>
    <p:sldId id="317" r:id="rId53"/>
    <p:sldId id="301" r:id="rId54"/>
    <p:sldId id="309" r:id="rId55"/>
    <p:sldId id="310" r:id="rId56"/>
    <p:sldId id="320" r:id="rId5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50" d="100"/>
          <a:sy n="50" d="100"/>
        </p:scale>
        <p:origin x="-11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heme" Target="theme/theme1.xml"/><Relationship Id="rId64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notesMaster" Target="notesMasters/notesMaster1.xml"/><Relationship Id="rId59" Type="http://schemas.openxmlformats.org/officeDocument/2006/relationships/handoutMaster" Target="handoutMasters/handout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interSettings" Target="printerSettings/printerSettings1.bin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0ADEAE-2618-DA4E-9DC2-B761B1FA13D7}" type="datetimeFigureOut">
              <a:rPr lang="en-US" smtClean="0"/>
              <a:pPr/>
              <a:t>6/20/11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05AD3F-C27C-5941-B13E-061E4D2A77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E7B41-DCD4-D040-82FE-32AEC0A245E1}" type="datetimeFigureOut">
              <a:rPr lang="en-US" smtClean="0"/>
              <a:pPr/>
              <a:t>6/20/11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71FA4-1A60-2E40-9704-D72D18EB28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9F280-C40A-354A-A30F-C35D5F7CA1C3}" type="datetime1">
              <a:rPr lang="en-US" smtClean="0"/>
              <a:t>6/20/11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7252-72F3-474F-8582-32D765D3064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B7462-3F82-AC41-8EB9-33DEA083C946}" type="datetime1">
              <a:rPr lang="en-US" smtClean="0"/>
              <a:t>6/20/11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EBDB-A883-AE4C-A564-7F21565458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F9D86-2779-D442-8C33-541430A04F25}" type="datetime1">
              <a:rPr lang="en-US" smtClean="0"/>
              <a:t>6/20/11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EBDB-A883-AE4C-A564-7F21565458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7826A-CA97-0E46-BD38-5C7526458FC8}" type="datetime1">
              <a:rPr lang="en-US" smtClean="0"/>
              <a:t>6/20/11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EBDB-A883-AE4C-A564-7F21565458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B83F4-9FE6-A940-B518-C974DAE9D07B}" type="datetime1">
              <a:rPr lang="en-US" smtClean="0"/>
              <a:t>6/20/11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EBDB-A883-AE4C-A564-7F21565458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19672-D265-1B48-BADB-36629B2DB9E3}" type="datetime1">
              <a:rPr lang="en-US" smtClean="0"/>
              <a:t>6/20/11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EBDB-A883-AE4C-A564-7F21565458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4AB9A-37FA-AC47-B87A-9A128DD6B6AF}" type="datetime1">
              <a:rPr lang="en-US" smtClean="0"/>
              <a:t>6/20/11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EBDB-A883-AE4C-A564-7F21565458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00EFB-43DD-A047-90C9-7A0156CACC02}" type="datetime1">
              <a:rPr lang="en-US" smtClean="0"/>
              <a:t>6/20/11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EBDB-A883-AE4C-A564-7F21565458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EDCDA-E83A-7D4D-849C-26A115241131}" type="datetime1">
              <a:rPr lang="en-US" smtClean="0"/>
              <a:t>6/20/11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EBDB-A883-AE4C-A564-7F21565458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25A40-B642-8041-95F4-376797119274}" type="datetime1">
              <a:rPr lang="en-US" smtClean="0"/>
              <a:t>6/20/11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EBDB-A883-AE4C-A564-7F21565458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6D43-7CDA-F042-99F1-22A8BB5C63E7}" type="datetime1">
              <a:rPr lang="en-US" smtClean="0"/>
              <a:t>6/20/11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EBDB-A883-AE4C-A564-7F21565458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</a:lstStyle>
          <a:p>
            <a:pPr marL="0" algn="l" eaLnBrk="1" latinLnBrk="0" hangingPunct="1"/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fld id="{D99761E0-39CF-FE4D-A05A-8476CD82EFFB}" type="datetime1">
              <a:rPr lang="en-US" smtClean="0"/>
              <a:t>6/20/11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fld id="{6255EBDB-A883-AE4C-A564-7F21565458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432560" y="706218"/>
            <a:ext cx="7406640" cy="147218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Static Scoping and Name Resolution for Mobile Processes with Polymorphic Interfaces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432560" y="2355114"/>
            <a:ext cx="7406640" cy="1752600"/>
          </a:xfrm>
        </p:spPr>
        <p:txBody>
          <a:bodyPr/>
          <a:lstStyle/>
          <a:p>
            <a:r>
              <a:rPr lang="en-US" dirty="0" smtClean="0"/>
              <a:t>Matt B. Pedersen &amp; Matthew Sowders</a:t>
            </a:r>
          </a:p>
          <a:p>
            <a:endParaRPr lang="en-US" dirty="0" smtClean="0"/>
          </a:p>
          <a:p>
            <a:r>
              <a:rPr lang="en-US" dirty="0" smtClean="0"/>
              <a:t>University of Nevada, Las Vegas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7252-72F3-474F-8582-32D765D3064E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Executions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3821536"/>
            <a:ext cx="7498080" cy="2797629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foo(x,y): B</a:t>
            </a:r>
            <a:r>
              <a:rPr lang="en-US" baseline="-25000" dirty="0" smtClean="0"/>
              <a:t>1</a:t>
            </a:r>
            <a:r>
              <a:rPr lang="en-US" dirty="0" smtClean="0"/>
              <a:t>, B</a:t>
            </a:r>
            <a:r>
              <a:rPr lang="en-US" baseline="-25000" dirty="0" smtClean="0"/>
              <a:t>2</a:t>
            </a:r>
            <a:r>
              <a:rPr lang="en-US" dirty="0" smtClean="0"/>
              <a:t>, B</a:t>
            </a:r>
            <a:r>
              <a:rPr lang="en-US" baseline="-25000" dirty="0" smtClean="0"/>
              <a:t>5,</a:t>
            </a:r>
            <a:r>
              <a:rPr lang="en-US" dirty="0" smtClean="0"/>
              <a:t> done!</a:t>
            </a:r>
          </a:p>
          <a:p>
            <a:pPr>
              <a:buNone/>
            </a:pPr>
            <a:r>
              <a:rPr lang="en-US" dirty="0" smtClean="0"/>
              <a:t>foo(x,y): B</a:t>
            </a:r>
            <a:r>
              <a:rPr lang="en-US" baseline="-25000" dirty="0" smtClean="0"/>
              <a:t>1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B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/>
              <a:t>, B</a:t>
            </a:r>
            <a:r>
              <a:rPr lang="en-US" baseline="-25000" dirty="0" smtClean="0"/>
              <a:t>3</a:t>
            </a:r>
            <a:r>
              <a:rPr lang="en-US" dirty="0" smtClean="0"/>
              <a:t>, suspend/foo(z): B</a:t>
            </a:r>
            <a:r>
              <a:rPr lang="en-US" baseline="-25000" dirty="0" smtClean="0"/>
              <a:t>4</a:t>
            </a:r>
            <a:r>
              <a:rPr lang="en-US" dirty="0" smtClean="0">
                <a:solidFill>
                  <a:srgbClr val="FF0000"/>
                </a:solidFill>
              </a:rPr>
              <a:t>, B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/>
              <a:t>, B</a:t>
            </a:r>
            <a:r>
              <a:rPr lang="en-US" baseline="-25000" dirty="0" smtClean="0"/>
              <a:t>5</a:t>
            </a:r>
          </a:p>
          <a:p>
            <a:pPr>
              <a:buNone/>
            </a:pPr>
            <a:r>
              <a:rPr lang="en-US" dirty="0" smtClean="0"/>
              <a:t>We see that e.g. </a:t>
            </a:r>
            <a:r>
              <a:rPr lang="en-US" dirty="0" smtClean="0"/>
              <a:t>B</a:t>
            </a:r>
            <a:r>
              <a:rPr lang="en-US" baseline="-25000" dirty="0" smtClean="0"/>
              <a:t>2 </a:t>
            </a:r>
            <a:r>
              <a:rPr lang="en-US" dirty="0" smtClean="0"/>
              <a:t>(&amp; B</a:t>
            </a:r>
            <a:r>
              <a:rPr lang="en-US" baseline="-25000" dirty="0" smtClean="0"/>
              <a:t>5</a:t>
            </a:r>
            <a:r>
              <a:rPr lang="en-US" dirty="0" smtClean="0"/>
              <a:t>) </a:t>
            </a:r>
            <a:r>
              <a:rPr lang="en-US" dirty="0" smtClean="0"/>
              <a:t>can be executed</a:t>
            </a:r>
            <a:r>
              <a:rPr lang="en-US" dirty="0" smtClean="0"/>
              <a:t> ‘with’ </a:t>
            </a:r>
            <a:r>
              <a:rPr lang="en-US" dirty="0" smtClean="0"/>
              <a:t>both </a:t>
            </a:r>
            <a:r>
              <a:rPr lang="en-US" dirty="0" smtClean="0">
                <a:latin typeface="Courier"/>
                <a:cs typeface="Courier"/>
              </a:rPr>
              <a:t>x</a:t>
            </a:r>
            <a:r>
              <a:rPr lang="en-US" dirty="0" smtClean="0"/>
              <a:t> &amp; </a:t>
            </a:r>
            <a:r>
              <a:rPr lang="en-US" dirty="0" smtClean="0">
                <a:latin typeface="Courier"/>
                <a:cs typeface="Courier"/>
              </a:rPr>
              <a:t>y</a:t>
            </a:r>
            <a:r>
              <a:rPr lang="en-US" dirty="0" smtClean="0"/>
              <a:t> as well as </a:t>
            </a:r>
            <a:r>
              <a:rPr lang="en-US" dirty="0" smtClean="0">
                <a:latin typeface="Courier"/>
                <a:cs typeface="Courier"/>
              </a:rPr>
              <a:t>z</a:t>
            </a:r>
            <a:r>
              <a:rPr lang="en-US" dirty="0" smtClean="0"/>
              <a:t>.  </a:t>
            </a:r>
          </a:p>
        </p:txBody>
      </p:sp>
      <p:sp>
        <p:nvSpPr>
          <p:cNvPr id="4" name="Rectangle 3"/>
          <p:cNvSpPr/>
          <p:nvPr/>
        </p:nvSpPr>
        <p:spPr>
          <a:xfrm>
            <a:off x="2439500" y="1224118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latin typeface="Courier"/>
              </a:rPr>
              <a:t>mobile void </a:t>
            </a:r>
            <a:r>
              <a:rPr lang="en-US" dirty="0" smtClean="0">
                <a:latin typeface="Courier"/>
              </a:rPr>
              <a:t>foo (</a:t>
            </a:r>
            <a:r>
              <a:rPr lang="en-US" b="1" dirty="0" smtClean="0">
                <a:latin typeface="Courier"/>
              </a:rPr>
              <a:t>int </a:t>
            </a:r>
            <a:r>
              <a:rPr lang="en-US" dirty="0" smtClean="0">
                <a:latin typeface="Courier"/>
              </a:rPr>
              <a:t>x, </a:t>
            </a:r>
            <a:r>
              <a:rPr lang="en-US" b="1" dirty="0" smtClean="0">
                <a:latin typeface="Courier"/>
              </a:rPr>
              <a:t>int </a:t>
            </a:r>
            <a:r>
              <a:rPr lang="en-US" dirty="0" smtClean="0">
                <a:latin typeface="Courier"/>
              </a:rPr>
              <a:t>y) {</a:t>
            </a:r>
          </a:p>
          <a:p>
            <a:r>
              <a:rPr lang="en-US" dirty="0" smtClean="0">
                <a:latin typeface="Courier"/>
              </a:rPr>
              <a:t>  B</a:t>
            </a:r>
            <a:r>
              <a:rPr lang="en-US" baseline="-25000" dirty="0" smtClean="0">
                <a:latin typeface="Courier"/>
              </a:rPr>
              <a:t>1</a:t>
            </a:r>
          </a:p>
          <a:p>
            <a:r>
              <a:rPr lang="en-US" dirty="0" smtClean="0">
                <a:latin typeface="Courier"/>
              </a:rPr>
              <a:t>  </a:t>
            </a:r>
            <a:r>
              <a:rPr lang="en-US" b="1" dirty="0" smtClean="0">
                <a:latin typeface="Courier"/>
              </a:rPr>
              <a:t>while </a:t>
            </a:r>
            <a:r>
              <a:rPr lang="en-US" dirty="0" smtClean="0">
                <a:latin typeface="Courier"/>
              </a:rPr>
              <a:t>(B</a:t>
            </a:r>
            <a:r>
              <a:rPr lang="en-US" baseline="-25000" dirty="0" smtClean="0">
                <a:latin typeface="Courier"/>
              </a:rPr>
              <a:t>2</a:t>
            </a:r>
            <a:r>
              <a:rPr lang="en-US" dirty="0" smtClean="0">
                <a:latin typeface="Courier"/>
              </a:rPr>
              <a:t>) {</a:t>
            </a:r>
          </a:p>
          <a:p>
            <a:r>
              <a:rPr lang="en-US" dirty="0" smtClean="0">
                <a:latin typeface="Courier"/>
              </a:rPr>
              <a:t>    B</a:t>
            </a:r>
            <a:r>
              <a:rPr lang="en-US" baseline="-25000" dirty="0" smtClean="0">
                <a:latin typeface="Courier"/>
              </a:rPr>
              <a:t>3</a:t>
            </a:r>
          </a:p>
          <a:p>
            <a:r>
              <a:rPr lang="en-US" dirty="0" smtClean="0">
                <a:latin typeface="Courier"/>
              </a:rPr>
              <a:t>    </a:t>
            </a:r>
            <a:r>
              <a:rPr lang="en-US" b="1" dirty="0" smtClean="0">
                <a:latin typeface="Courier"/>
              </a:rPr>
              <a:t>suspend resume with </a:t>
            </a:r>
            <a:r>
              <a:rPr lang="en-US" dirty="0" smtClean="0">
                <a:latin typeface="Courier"/>
              </a:rPr>
              <a:t>(</a:t>
            </a:r>
            <a:r>
              <a:rPr lang="en-US" b="1" dirty="0" smtClean="0">
                <a:latin typeface="Courier"/>
              </a:rPr>
              <a:t>int </a:t>
            </a:r>
            <a:r>
              <a:rPr lang="en-US" dirty="0" smtClean="0">
                <a:latin typeface="Courier"/>
              </a:rPr>
              <a:t>z)</a:t>
            </a:r>
          </a:p>
          <a:p>
            <a:r>
              <a:rPr lang="en-US" dirty="0" smtClean="0">
                <a:latin typeface="Courier"/>
              </a:rPr>
              <a:t>    B</a:t>
            </a:r>
            <a:r>
              <a:rPr lang="en-US" baseline="-25000" dirty="0" smtClean="0">
                <a:latin typeface="Courier"/>
              </a:rPr>
              <a:t>4</a:t>
            </a:r>
          </a:p>
          <a:p>
            <a:r>
              <a:rPr lang="en-US" dirty="0" smtClean="0">
                <a:latin typeface="Courier"/>
              </a:rPr>
              <a:t>  }</a:t>
            </a:r>
          </a:p>
          <a:p>
            <a:r>
              <a:rPr lang="en-US" dirty="0" smtClean="0">
                <a:latin typeface="Courier"/>
              </a:rPr>
              <a:t>  B</a:t>
            </a:r>
            <a:r>
              <a:rPr lang="en-US" baseline="-25000" dirty="0" smtClean="0">
                <a:latin typeface="Courier"/>
              </a:rPr>
              <a:t>5</a:t>
            </a:r>
          </a:p>
          <a:p>
            <a:r>
              <a:rPr lang="en-US" dirty="0" smtClean="0">
                <a:latin typeface="Courier"/>
              </a:rPr>
              <a:t>}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EBDB-A883-AE4C-A564-7F2156545832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Executions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1613" y="3821536"/>
            <a:ext cx="7498080" cy="2797629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The first time B</a:t>
            </a:r>
            <a:r>
              <a:rPr lang="en-US" baseline="-25000" dirty="0" smtClean="0"/>
              <a:t>2</a:t>
            </a:r>
            <a:r>
              <a:rPr lang="en-US" dirty="0" smtClean="0"/>
              <a:t> is executed </a:t>
            </a:r>
            <a:r>
              <a:rPr lang="en-US" dirty="0" err="1" smtClean="0">
                <a:latin typeface="Courier"/>
                <a:cs typeface="Courier"/>
              </a:rPr>
              <a:t>x</a:t>
            </a:r>
            <a:r>
              <a:rPr lang="en-US" dirty="0" smtClean="0"/>
              <a:t> </a:t>
            </a:r>
            <a:r>
              <a:rPr lang="en-US" dirty="0" smtClean="0"/>
              <a:t>seems to be</a:t>
            </a:r>
            <a:r>
              <a:rPr lang="en-US" dirty="0" smtClean="0"/>
              <a:t> </a:t>
            </a:r>
            <a:r>
              <a:rPr lang="en-US" dirty="0" smtClean="0"/>
              <a:t>‘a valid</a:t>
            </a:r>
            <a:r>
              <a:rPr lang="en-US" dirty="0" smtClean="0"/>
              <a:t> parameter</a:t>
            </a:r>
            <a:r>
              <a:rPr lang="en-US" dirty="0" smtClean="0"/>
              <a:t>’, but the second time it</a:t>
            </a:r>
            <a:r>
              <a:rPr lang="en-US" dirty="0" smtClean="0"/>
              <a:t> </a:t>
            </a:r>
            <a:r>
              <a:rPr lang="en-US" dirty="0" smtClean="0"/>
              <a:t>does</a:t>
            </a:r>
            <a:r>
              <a:rPr lang="en-US" dirty="0" smtClean="0"/>
              <a:t> </a:t>
            </a:r>
            <a:r>
              <a:rPr lang="en-US" dirty="0" smtClean="0"/>
              <a:t>not; only </a:t>
            </a:r>
            <a:r>
              <a:rPr lang="en-US" dirty="0" err="1" smtClean="0">
                <a:latin typeface="Courier"/>
                <a:cs typeface="Courier"/>
              </a:rPr>
              <a:t>z</a:t>
            </a:r>
            <a:r>
              <a:rPr lang="en-US" dirty="0" smtClean="0"/>
              <a:t> </a:t>
            </a:r>
            <a:r>
              <a:rPr lang="en-US" dirty="0" smtClean="0"/>
              <a:t>does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2439500" y="1236213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latin typeface="Courier"/>
              </a:rPr>
              <a:t>mobile void </a:t>
            </a:r>
            <a:r>
              <a:rPr lang="en-US" dirty="0" smtClean="0">
                <a:latin typeface="Courier"/>
              </a:rPr>
              <a:t>foo (</a:t>
            </a:r>
            <a:r>
              <a:rPr lang="en-US" b="1" dirty="0" smtClean="0">
                <a:latin typeface="Courier"/>
              </a:rPr>
              <a:t>int </a:t>
            </a:r>
            <a:r>
              <a:rPr lang="en-US" dirty="0" smtClean="0">
                <a:latin typeface="Courier"/>
              </a:rPr>
              <a:t>x, </a:t>
            </a:r>
            <a:r>
              <a:rPr lang="en-US" b="1" dirty="0" smtClean="0">
                <a:latin typeface="Courier"/>
              </a:rPr>
              <a:t>int </a:t>
            </a:r>
            <a:r>
              <a:rPr lang="en-US" dirty="0" smtClean="0">
                <a:latin typeface="Courier"/>
              </a:rPr>
              <a:t>y) {</a:t>
            </a:r>
          </a:p>
          <a:p>
            <a:r>
              <a:rPr lang="en-US" dirty="0" smtClean="0">
                <a:latin typeface="Courier"/>
              </a:rPr>
              <a:t>  B</a:t>
            </a:r>
            <a:r>
              <a:rPr lang="en-US" baseline="-25000" dirty="0" smtClean="0">
                <a:latin typeface="Courier"/>
              </a:rPr>
              <a:t>1</a:t>
            </a:r>
          </a:p>
          <a:p>
            <a:r>
              <a:rPr lang="en-US" dirty="0" smtClean="0">
                <a:latin typeface="Courier"/>
              </a:rPr>
              <a:t>  </a:t>
            </a:r>
            <a:r>
              <a:rPr lang="en-US" b="1" dirty="0" smtClean="0">
                <a:latin typeface="Courier"/>
              </a:rPr>
              <a:t>while </a:t>
            </a:r>
            <a:r>
              <a:rPr lang="en-US" dirty="0" smtClean="0">
                <a:latin typeface="Courier"/>
              </a:rPr>
              <a:t>(B</a:t>
            </a:r>
            <a:r>
              <a:rPr lang="en-US" baseline="-25000" dirty="0" smtClean="0">
                <a:latin typeface="Courier"/>
              </a:rPr>
              <a:t>2</a:t>
            </a:r>
            <a:r>
              <a:rPr lang="en-US" dirty="0" smtClean="0">
                <a:latin typeface="Courier"/>
              </a:rPr>
              <a:t>) {</a:t>
            </a:r>
          </a:p>
          <a:p>
            <a:r>
              <a:rPr lang="en-US" dirty="0" smtClean="0">
                <a:latin typeface="Courier"/>
              </a:rPr>
              <a:t>    B</a:t>
            </a:r>
            <a:r>
              <a:rPr lang="en-US" baseline="-25000" dirty="0" smtClean="0">
                <a:latin typeface="Courier"/>
              </a:rPr>
              <a:t>3</a:t>
            </a:r>
          </a:p>
          <a:p>
            <a:r>
              <a:rPr lang="en-US" dirty="0" smtClean="0">
                <a:latin typeface="Courier"/>
              </a:rPr>
              <a:t>    </a:t>
            </a:r>
            <a:r>
              <a:rPr lang="en-US" b="1" dirty="0" smtClean="0">
                <a:latin typeface="Courier"/>
              </a:rPr>
              <a:t>suspend resume with </a:t>
            </a:r>
            <a:r>
              <a:rPr lang="en-US" dirty="0" smtClean="0">
                <a:latin typeface="Courier"/>
              </a:rPr>
              <a:t>(</a:t>
            </a:r>
            <a:r>
              <a:rPr lang="en-US" b="1" dirty="0" smtClean="0">
                <a:latin typeface="Courier"/>
              </a:rPr>
              <a:t>int </a:t>
            </a:r>
            <a:r>
              <a:rPr lang="en-US" dirty="0" smtClean="0">
                <a:latin typeface="Courier"/>
              </a:rPr>
              <a:t>z)</a:t>
            </a:r>
          </a:p>
          <a:p>
            <a:r>
              <a:rPr lang="en-US" dirty="0" smtClean="0">
                <a:latin typeface="Courier"/>
              </a:rPr>
              <a:t>    B</a:t>
            </a:r>
            <a:r>
              <a:rPr lang="en-US" baseline="-25000" dirty="0" smtClean="0">
                <a:latin typeface="Courier"/>
              </a:rPr>
              <a:t>4</a:t>
            </a:r>
          </a:p>
          <a:p>
            <a:r>
              <a:rPr lang="en-US" dirty="0" smtClean="0">
                <a:latin typeface="Courier"/>
              </a:rPr>
              <a:t>  }</a:t>
            </a:r>
          </a:p>
          <a:p>
            <a:r>
              <a:rPr lang="en-US" dirty="0" smtClean="0">
                <a:latin typeface="Courier"/>
              </a:rPr>
              <a:t>  B</a:t>
            </a:r>
            <a:r>
              <a:rPr lang="en-US" baseline="-25000" dirty="0" smtClean="0">
                <a:latin typeface="Courier"/>
              </a:rPr>
              <a:t>5</a:t>
            </a:r>
          </a:p>
          <a:p>
            <a:r>
              <a:rPr lang="en-US" dirty="0" smtClean="0">
                <a:latin typeface="Courier"/>
              </a:rPr>
              <a:t>}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EBDB-A883-AE4C-A564-7F2156545832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should we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Determine witch parameters </a:t>
            </a:r>
            <a:r>
              <a:rPr lang="en-US" dirty="0" smtClean="0"/>
              <a:t>can be </a:t>
            </a:r>
            <a:r>
              <a:rPr lang="en-US" dirty="0" smtClean="0"/>
              <a:t>referenced in all program blocks</a:t>
            </a:r>
          </a:p>
          <a:p>
            <a:pPr lvl="1"/>
            <a:r>
              <a:rPr lang="en-US" dirty="0" smtClean="0"/>
              <a:t>Create a control flow graph (CFG) based on the source</a:t>
            </a:r>
          </a:p>
          <a:p>
            <a:pPr lvl="1"/>
            <a:r>
              <a:rPr lang="en-US" dirty="0" smtClean="0"/>
              <a:t>Massage it a little</a:t>
            </a:r>
          </a:p>
          <a:p>
            <a:pPr lvl="1"/>
            <a:r>
              <a:rPr lang="en-US" dirty="0" smtClean="0"/>
              <a:t>Perform an analysis using In and Out sets (to be defines shortly)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EBDB-A883-AE4C-A564-7F2156545832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302168" y="1269889"/>
            <a:ext cx="7636450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Remember:</a:t>
            </a:r>
          </a:p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The following concerns</a:t>
            </a:r>
            <a:b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parameters only; no</a:t>
            </a:r>
            <a:b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local variables are</a:t>
            </a:r>
            <a:b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considered (yet)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EBDB-A883-AE4C-A564-7F2156545832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45965" y="1269889"/>
            <a:ext cx="7148862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Remember:</a:t>
            </a:r>
          </a:p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Only the parameters</a:t>
            </a:r>
            <a:b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from the most recent</a:t>
            </a:r>
            <a:b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invocation may be </a:t>
            </a:r>
            <a:b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referenced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EBDB-A883-AE4C-A564-7F2156545832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Control Flow Graph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17821" y="1746859"/>
            <a:ext cx="1371841" cy="13718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I</a:t>
            </a:r>
            <a:r>
              <a:rPr lang="en-US" sz="3200" baseline="-9000" dirty="0" smtClean="0"/>
              <a:t>0</a:t>
            </a:r>
            <a:r>
              <a:rPr lang="en-US" sz="4000" dirty="0" smtClean="0"/>
              <a:t>B</a:t>
            </a:r>
            <a:r>
              <a:rPr lang="en-US" sz="3200" baseline="-9000" dirty="0" smtClean="0"/>
              <a:t>1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217821" y="3435359"/>
            <a:ext cx="1371841" cy="13718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B</a:t>
            </a:r>
            <a:r>
              <a:rPr lang="en-US" sz="3200" baseline="-9000" dirty="0" smtClean="0"/>
              <a:t>2</a:t>
            </a:r>
            <a:endParaRPr lang="en-US" sz="3200" baseline="-9000" dirty="0"/>
          </a:p>
        </p:txBody>
      </p:sp>
      <p:sp>
        <p:nvSpPr>
          <p:cNvPr id="22" name="Rectangle 21"/>
          <p:cNvSpPr/>
          <p:nvPr/>
        </p:nvSpPr>
        <p:spPr>
          <a:xfrm>
            <a:off x="2217821" y="5099665"/>
            <a:ext cx="1371841" cy="13718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B</a:t>
            </a:r>
            <a:r>
              <a:rPr lang="en-US" sz="3200" baseline="-9000" dirty="0" smtClean="0"/>
              <a:t>3</a:t>
            </a:r>
            <a:r>
              <a:rPr lang="en-US" sz="4000" dirty="0" smtClean="0"/>
              <a:t>I</a:t>
            </a:r>
            <a:r>
              <a:rPr lang="en-US" sz="3200" baseline="-9000" dirty="0" smtClean="0"/>
              <a:t>1</a:t>
            </a:r>
            <a:r>
              <a:rPr lang="en-US" sz="4000" dirty="0" smtClean="0"/>
              <a:t>B</a:t>
            </a:r>
            <a:r>
              <a:rPr lang="en-US" sz="3200" baseline="-9000" dirty="0" smtClean="0"/>
              <a:t>4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990983" y="5099665"/>
            <a:ext cx="1371841" cy="13718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B</a:t>
            </a:r>
            <a:r>
              <a:rPr lang="en-US" sz="3200" baseline="-9000" dirty="0" smtClean="0"/>
              <a:t>5</a:t>
            </a:r>
            <a:endParaRPr lang="en-US" sz="3200" baseline="-9000" dirty="0"/>
          </a:p>
        </p:txBody>
      </p:sp>
      <p:cxnSp>
        <p:nvCxnSpPr>
          <p:cNvPr id="27" name="Straight Arrow Connector 26"/>
          <p:cNvCxnSpPr>
            <a:stCxn id="6" idx="2"/>
            <a:endCxn id="21" idx="0"/>
          </p:cNvCxnSpPr>
          <p:nvPr/>
        </p:nvCxnSpPr>
        <p:spPr>
          <a:xfrm rot="5400000">
            <a:off x="2745413" y="3277029"/>
            <a:ext cx="316659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1" idx="2"/>
            <a:endCxn id="22" idx="0"/>
          </p:cNvCxnSpPr>
          <p:nvPr/>
        </p:nvCxnSpPr>
        <p:spPr>
          <a:xfrm rot="5400000">
            <a:off x="2757510" y="4953432"/>
            <a:ext cx="29246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24" idx="0"/>
          </p:cNvCxnSpPr>
          <p:nvPr/>
        </p:nvCxnSpPr>
        <p:spPr>
          <a:xfrm rot="5400000">
            <a:off x="4165515" y="4588275"/>
            <a:ext cx="1022779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0800000">
            <a:off x="3589663" y="4077679"/>
            <a:ext cx="1088037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1436401" y="4077678"/>
            <a:ext cx="781420" cy="15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436401" y="5900093"/>
            <a:ext cx="78142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 flipH="1" flipV="1">
            <a:off x="525194" y="4988886"/>
            <a:ext cx="182241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197047" y="1248308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latin typeface="Courier"/>
              </a:rPr>
              <a:t>mobile void </a:t>
            </a:r>
            <a:r>
              <a:rPr lang="en-US" dirty="0" smtClean="0">
                <a:latin typeface="Courier"/>
              </a:rPr>
              <a:t>foo (</a:t>
            </a:r>
            <a:r>
              <a:rPr lang="en-US" b="1" dirty="0" smtClean="0">
                <a:latin typeface="Courier"/>
              </a:rPr>
              <a:t>int </a:t>
            </a:r>
            <a:r>
              <a:rPr lang="en-US" dirty="0" smtClean="0">
                <a:latin typeface="Courier"/>
              </a:rPr>
              <a:t>x, </a:t>
            </a:r>
            <a:r>
              <a:rPr lang="en-US" b="1" dirty="0" smtClean="0">
                <a:latin typeface="Courier"/>
              </a:rPr>
              <a:t>int </a:t>
            </a:r>
            <a:r>
              <a:rPr lang="en-US" dirty="0" smtClean="0">
                <a:latin typeface="Courier"/>
              </a:rPr>
              <a:t>y) {</a:t>
            </a:r>
          </a:p>
          <a:p>
            <a:r>
              <a:rPr lang="en-US" dirty="0" smtClean="0">
                <a:latin typeface="Courier"/>
              </a:rPr>
              <a:t>  B</a:t>
            </a:r>
            <a:r>
              <a:rPr lang="en-US" baseline="-25000" dirty="0" smtClean="0">
                <a:latin typeface="Courier"/>
              </a:rPr>
              <a:t>1</a:t>
            </a:r>
          </a:p>
          <a:p>
            <a:r>
              <a:rPr lang="en-US" dirty="0" smtClean="0">
                <a:latin typeface="Courier"/>
              </a:rPr>
              <a:t>  </a:t>
            </a:r>
            <a:r>
              <a:rPr lang="en-US" b="1" dirty="0" smtClean="0">
                <a:latin typeface="Courier"/>
              </a:rPr>
              <a:t>while </a:t>
            </a:r>
            <a:r>
              <a:rPr lang="en-US" dirty="0" smtClean="0">
                <a:latin typeface="Courier"/>
              </a:rPr>
              <a:t>(B</a:t>
            </a:r>
            <a:r>
              <a:rPr lang="en-US" baseline="-25000" dirty="0" smtClean="0">
                <a:latin typeface="Courier"/>
              </a:rPr>
              <a:t>2</a:t>
            </a:r>
            <a:r>
              <a:rPr lang="en-US" dirty="0" smtClean="0">
                <a:latin typeface="Courier"/>
              </a:rPr>
              <a:t>) {</a:t>
            </a:r>
          </a:p>
          <a:p>
            <a:r>
              <a:rPr lang="en-US" dirty="0" smtClean="0">
                <a:latin typeface="Courier"/>
              </a:rPr>
              <a:t>    B</a:t>
            </a:r>
            <a:r>
              <a:rPr lang="en-US" baseline="-25000" dirty="0" smtClean="0">
                <a:latin typeface="Courier"/>
              </a:rPr>
              <a:t>3</a:t>
            </a:r>
          </a:p>
          <a:p>
            <a:r>
              <a:rPr lang="en-US" dirty="0" smtClean="0">
                <a:latin typeface="Courier"/>
              </a:rPr>
              <a:t>    </a:t>
            </a:r>
            <a:r>
              <a:rPr lang="en-US" b="1" dirty="0" smtClean="0">
                <a:latin typeface="Courier"/>
              </a:rPr>
              <a:t>suspend resume with </a:t>
            </a:r>
            <a:r>
              <a:rPr lang="en-US" dirty="0" smtClean="0">
                <a:latin typeface="Courier"/>
              </a:rPr>
              <a:t>(</a:t>
            </a:r>
            <a:r>
              <a:rPr lang="en-US" b="1" dirty="0" smtClean="0">
                <a:latin typeface="Courier"/>
              </a:rPr>
              <a:t>int </a:t>
            </a:r>
            <a:r>
              <a:rPr lang="en-US" dirty="0" smtClean="0">
                <a:latin typeface="Courier"/>
              </a:rPr>
              <a:t>z)</a:t>
            </a:r>
          </a:p>
          <a:p>
            <a:r>
              <a:rPr lang="en-US" dirty="0" smtClean="0">
                <a:latin typeface="Courier"/>
              </a:rPr>
              <a:t>    B</a:t>
            </a:r>
            <a:r>
              <a:rPr lang="en-US" baseline="-25000" dirty="0" smtClean="0">
                <a:latin typeface="Courier"/>
              </a:rPr>
              <a:t>4</a:t>
            </a:r>
          </a:p>
          <a:p>
            <a:r>
              <a:rPr lang="en-US" dirty="0" smtClean="0">
                <a:latin typeface="Courier"/>
              </a:rPr>
              <a:t>  }</a:t>
            </a:r>
          </a:p>
          <a:p>
            <a:r>
              <a:rPr lang="en-US" dirty="0" smtClean="0">
                <a:latin typeface="Courier"/>
              </a:rPr>
              <a:t>  B</a:t>
            </a:r>
            <a:r>
              <a:rPr lang="en-US" baseline="-25000" dirty="0" smtClean="0">
                <a:latin typeface="Courier"/>
              </a:rPr>
              <a:t>5</a:t>
            </a:r>
          </a:p>
          <a:p>
            <a:r>
              <a:rPr lang="en-US" dirty="0" smtClean="0">
                <a:latin typeface="Courier"/>
              </a:rPr>
              <a:t>}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94231" y="3277261"/>
            <a:ext cx="3779016" cy="335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</a:t>
            </a:r>
            <a:r>
              <a:rPr lang="en-US" sz="2800" baseline="-25000" dirty="0" smtClean="0"/>
              <a:t>0</a:t>
            </a:r>
            <a:r>
              <a:rPr lang="en-US" sz="2800" dirty="0" smtClean="0"/>
              <a:t> represents the original</a:t>
            </a:r>
          </a:p>
          <a:p>
            <a:r>
              <a:rPr lang="en-US" sz="2800" dirty="0" smtClean="0"/>
              <a:t>interface:</a:t>
            </a:r>
          </a:p>
          <a:p>
            <a:r>
              <a:rPr lang="en-US" sz="2000" dirty="0" smtClean="0"/>
              <a:t>         </a:t>
            </a:r>
          </a:p>
          <a:p>
            <a:r>
              <a:rPr lang="en-US" sz="2000" dirty="0" smtClean="0"/>
              <a:t> </a:t>
            </a:r>
            <a:r>
              <a:rPr lang="en-US" sz="2000" dirty="0" smtClean="0">
                <a:latin typeface="Courier"/>
                <a:cs typeface="Courier"/>
              </a:rPr>
              <a:t>foo (</a:t>
            </a:r>
            <a:r>
              <a:rPr lang="en-US" sz="2000" b="1" dirty="0" smtClean="0">
                <a:latin typeface="Courier"/>
                <a:cs typeface="Courier"/>
              </a:rPr>
              <a:t>int</a:t>
            </a:r>
            <a:r>
              <a:rPr lang="en-US" sz="2000" dirty="0" smtClean="0">
                <a:latin typeface="Courier"/>
                <a:cs typeface="Courier"/>
              </a:rPr>
              <a:t> x, </a:t>
            </a:r>
            <a:r>
              <a:rPr lang="en-US" sz="2000" b="1" dirty="0" smtClean="0">
                <a:latin typeface="Courier"/>
                <a:cs typeface="Courier"/>
              </a:rPr>
              <a:t>int</a:t>
            </a:r>
            <a:r>
              <a:rPr lang="en-US" sz="2000" dirty="0" smtClean="0">
                <a:latin typeface="Courier"/>
                <a:cs typeface="Courier"/>
              </a:rPr>
              <a:t> y)</a:t>
            </a:r>
          </a:p>
          <a:p>
            <a:endParaRPr lang="en-US" sz="2000" dirty="0" smtClean="0"/>
          </a:p>
          <a:p>
            <a:r>
              <a:rPr lang="en-US" sz="2800" dirty="0" smtClean="0"/>
              <a:t>I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represents the resume </a:t>
            </a:r>
          </a:p>
          <a:p>
            <a:r>
              <a:rPr lang="en-US" sz="2800" dirty="0" smtClean="0"/>
              <a:t>interface:</a:t>
            </a:r>
          </a:p>
          <a:p>
            <a:endParaRPr lang="en-US" sz="2000" dirty="0" smtClean="0"/>
          </a:p>
          <a:p>
            <a:r>
              <a:rPr lang="en-US" sz="2000" dirty="0" smtClean="0"/>
              <a:t> </a:t>
            </a:r>
            <a:r>
              <a:rPr lang="en-US" sz="2000" dirty="0" smtClean="0">
                <a:latin typeface="Courier"/>
                <a:cs typeface="Courier"/>
              </a:rPr>
              <a:t>foo (</a:t>
            </a:r>
            <a:r>
              <a:rPr lang="en-US" sz="2000" b="1" dirty="0" smtClean="0">
                <a:latin typeface="Courier"/>
                <a:cs typeface="Courier"/>
              </a:rPr>
              <a:t>int </a:t>
            </a:r>
            <a:r>
              <a:rPr lang="en-US" sz="2000" dirty="0" smtClean="0">
                <a:latin typeface="Courier"/>
                <a:cs typeface="Courier"/>
              </a:rPr>
              <a:t>z)</a:t>
            </a:r>
            <a:endParaRPr lang="en-US" sz="2000" dirty="0">
              <a:latin typeface="Courier"/>
              <a:cs typeface="Courier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EBDB-A883-AE4C-A564-7F2156545832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CFG Transformation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192277" y="1775859"/>
            <a:ext cx="1371841" cy="13718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B</a:t>
            </a:r>
            <a:r>
              <a:rPr lang="en-US" sz="3200" baseline="-9000" dirty="0" smtClean="0"/>
              <a:t>3</a:t>
            </a:r>
            <a:r>
              <a:rPr lang="en-US" sz="4000" dirty="0" smtClean="0"/>
              <a:t>I</a:t>
            </a:r>
            <a:r>
              <a:rPr lang="en-US" sz="3200" baseline="-9000" dirty="0" smtClean="0"/>
              <a:t>1</a:t>
            </a:r>
            <a:r>
              <a:rPr lang="en-US" sz="4000" dirty="0" smtClean="0"/>
              <a:t>B</a:t>
            </a:r>
            <a:r>
              <a:rPr lang="en-US" sz="3200" baseline="-9000" dirty="0" smtClean="0"/>
              <a:t>4</a:t>
            </a:r>
          </a:p>
        </p:txBody>
      </p:sp>
      <p:sp>
        <p:nvSpPr>
          <p:cNvPr id="5" name="Rectangle 4"/>
          <p:cNvSpPr/>
          <p:nvPr/>
        </p:nvSpPr>
        <p:spPr>
          <a:xfrm>
            <a:off x="3514006" y="4665064"/>
            <a:ext cx="678269" cy="67826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B</a:t>
            </a:r>
            <a:r>
              <a:rPr lang="en-US" sz="3200" baseline="-9000" dirty="0" smtClean="0"/>
              <a:t>3</a:t>
            </a:r>
            <a:endParaRPr lang="en-US" sz="3200" baseline="-9000" dirty="0"/>
          </a:p>
        </p:txBody>
      </p:sp>
      <p:sp>
        <p:nvSpPr>
          <p:cNvPr id="6" name="Rectangle 5"/>
          <p:cNvSpPr/>
          <p:nvPr/>
        </p:nvSpPr>
        <p:spPr>
          <a:xfrm>
            <a:off x="5564118" y="4665859"/>
            <a:ext cx="721562" cy="6774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B</a:t>
            </a:r>
            <a:r>
              <a:rPr lang="en-US" sz="3200" baseline="-9000" dirty="0" smtClean="0"/>
              <a:t>4</a:t>
            </a:r>
            <a:endParaRPr lang="en-US" sz="3200" baseline="-9000" dirty="0"/>
          </a:p>
        </p:txBody>
      </p:sp>
      <p:sp>
        <p:nvSpPr>
          <p:cNvPr id="7" name="Rectangle 6"/>
          <p:cNvSpPr/>
          <p:nvPr/>
        </p:nvSpPr>
        <p:spPr>
          <a:xfrm>
            <a:off x="4531411" y="4665064"/>
            <a:ext cx="678269" cy="67826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I</a:t>
            </a:r>
            <a:r>
              <a:rPr lang="en-US" sz="3200" baseline="-9000" dirty="0" smtClean="0"/>
              <a:t>1</a:t>
            </a:r>
            <a:endParaRPr lang="en-US" sz="3200" baseline="-9000" dirty="0"/>
          </a:p>
        </p:txBody>
      </p:sp>
      <p:cxnSp>
        <p:nvCxnSpPr>
          <p:cNvPr id="16" name="Straight Arrow Connector 15"/>
          <p:cNvCxnSpPr>
            <a:stCxn id="5" idx="3"/>
          </p:cNvCxnSpPr>
          <p:nvPr/>
        </p:nvCxnSpPr>
        <p:spPr>
          <a:xfrm>
            <a:off x="4192275" y="5004199"/>
            <a:ext cx="339136" cy="131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3"/>
          </p:cNvCxnSpPr>
          <p:nvPr/>
        </p:nvCxnSpPr>
        <p:spPr>
          <a:xfrm>
            <a:off x="5209680" y="5004199"/>
            <a:ext cx="35443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Down Arrow 18"/>
          <p:cNvSpPr/>
          <p:nvPr/>
        </p:nvSpPr>
        <p:spPr>
          <a:xfrm>
            <a:off x="4531411" y="3469193"/>
            <a:ext cx="678269" cy="858762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63500" dist="25400" dir="5400000" rotWithShape="0">
              <a:schemeClr val="accent2">
                <a:lumMod val="60000"/>
                <a:lumOff val="40000"/>
                <a:alpha val="43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620762" y="5567665"/>
            <a:ext cx="650711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Interfaces are separated out and given </a:t>
            </a:r>
          </a:p>
          <a:p>
            <a:r>
              <a:rPr lang="en-US" sz="3200" dirty="0" smtClean="0"/>
              <a:t>their own nodes</a:t>
            </a:r>
            <a:endParaRPr lang="en-US" sz="32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EBDB-A883-AE4C-A564-7F2156545832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Transformed CFG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820436" y="1766426"/>
            <a:ext cx="678269" cy="67826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I</a:t>
            </a:r>
            <a:r>
              <a:rPr lang="en-US" sz="3200" baseline="-9000" dirty="0" smtClean="0"/>
              <a:t>0</a:t>
            </a:r>
            <a:endParaRPr lang="en-US" sz="3200" baseline="-9000" dirty="0"/>
          </a:p>
        </p:txBody>
      </p:sp>
      <p:sp>
        <p:nvSpPr>
          <p:cNvPr id="13" name="Rectangle 12"/>
          <p:cNvSpPr/>
          <p:nvPr/>
        </p:nvSpPr>
        <p:spPr>
          <a:xfrm>
            <a:off x="2820436" y="2913615"/>
            <a:ext cx="678269" cy="67826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B</a:t>
            </a:r>
            <a:r>
              <a:rPr lang="en-US" sz="3200" baseline="-9000" dirty="0" smtClean="0"/>
              <a:t>1</a:t>
            </a:r>
            <a:endParaRPr lang="en-US" sz="3200" baseline="-9000" dirty="0"/>
          </a:p>
        </p:txBody>
      </p:sp>
      <p:sp>
        <p:nvSpPr>
          <p:cNvPr id="14" name="Rectangle 13"/>
          <p:cNvSpPr/>
          <p:nvPr/>
        </p:nvSpPr>
        <p:spPr>
          <a:xfrm>
            <a:off x="2820436" y="4032849"/>
            <a:ext cx="678269" cy="67826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B</a:t>
            </a:r>
            <a:r>
              <a:rPr lang="en-US" sz="3200" baseline="-9000" dirty="0" smtClean="0"/>
              <a:t>2</a:t>
            </a:r>
            <a:endParaRPr lang="en-US" sz="3200" baseline="-9000" dirty="0"/>
          </a:p>
        </p:txBody>
      </p:sp>
      <p:sp>
        <p:nvSpPr>
          <p:cNvPr id="15" name="Rectangle 14"/>
          <p:cNvSpPr/>
          <p:nvPr/>
        </p:nvSpPr>
        <p:spPr>
          <a:xfrm>
            <a:off x="2820436" y="5152083"/>
            <a:ext cx="678269" cy="67826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B</a:t>
            </a:r>
            <a:r>
              <a:rPr lang="en-US" sz="3200" baseline="-9000" dirty="0" smtClean="0"/>
              <a:t>3</a:t>
            </a:r>
            <a:endParaRPr lang="en-US" sz="3200" baseline="-9000" dirty="0"/>
          </a:p>
        </p:txBody>
      </p:sp>
      <p:sp>
        <p:nvSpPr>
          <p:cNvPr id="16" name="Rectangle 15"/>
          <p:cNvSpPr/>
          <p:nvPr/>
        </p:nvSpPr>
        <p:spPr>
          <a:xfrm>
            <a:off x="1435909" y="4033643"/>
            <a:ext cx="721562" cy="6774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B</a:t>
            </a:r>
            <a:r>
              <a:rPr lang="en-US" sz="3200" baseline="-9000" dirty="0" smtClean="0"/>
              <a:t>4</a:t>
            </a:r>
            <a:endParaRPr lang="en-US" sz="3200" baseline="-9000" dirty="0"/>
          </a:p>
        </p:txBody>
      </p:sp>
      <p:sp>
        <p:nvSpPr>
          <p:cNvPr id="17" name="Rectangle 16"/>
          <p:cNvSpPr/>
          <p:nvPr/>
        </p:nvSpPr>
        <p:spPr>
          <a:xfrm>
            <a:off x="1435909" y="5153672"/>
            <a:ext cx="678269" cy="67826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I</a:t>
            </a:r>
            <a:r>
              <a:rPr lang="en-US" sz="3200" baseline="-9000" dirty="0" smtClean="0"/>
              <a:t>1</a:t>
            </a:r>
            <a:endParaRPr lang="en-US" sz="3200" baseline="-9000" dirty="0"/>
          </a:p>
        </p:txBody>
      </p:sp>
      <p:sp>
        <p:nvSpPr>
          <p:cNvPr id="18" name="Rectangle 17"/>
          <p:cNvSpPr/>
          <p:nvPr/>
        </p:nvSpPr>
        <p:spPr>
          <a:xfrm>
            <a:off x="4192277" y="5144793"/>
            <a:ext cx="678269" cy="67826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B</a:t>
            </a:r>
            <a:r>
              <a:rPr lang="en-US" sz="3200" baseline="-9000" dirty="0" smtClean="0"/>
              <a:t>5</a:t>
            </a:r>
            <a:endParaRPr lang="en-US" sz="3200" baseline="-9000" dirty="0"/>
          </a:p>
        </p:txBody>
      </p:sp>
      <p:cxnSp>
        <p:nvCxnSpPr>
          <p:cNvPr id="20" name="Straight Arrow Connector 19"/>
          <p:cNvCxnSpPr>
            <a:stCxn id="6" idx="2"/>
            <a:endCxn id="13" idx="0"/>
          </p:cNvCxnSpPr>
          <p:nvPr/>
        </p:nvCxnSpPr>
        <p:spPr>
          <a:xfrm rot="5400000">
            <a:off x="2925111" y="2679155"/>
            <a:ext cx="46892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3" idx="2"/>
          </p:cNvCxnSpPr>
          <p:nvPr/>
        </p:nvCxnSpPr>
        <p:spPr>
          <a:xfrm rot="5400000">
            <a:off x="2939089" y="3812366"/>
            <a:ext cx="44096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4" idx="2"/>
            <a:endCxn id="15" idx="0"/>
          </p:cNvCxnSpPr>
          <p:nvPr/>
        </p:nvCxnSpPr>
        <p:spPr>
          <a:xfrm rot="5400000">
            <a:off x="2939089" y="4931600"/>
            <a:ext cx="44096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5" idx="1"/>
            <a:endCxn id="17" idx="3"/>
          </p:cNvCxnSpPr>
          <p:nvPr/>
        </p:nvCxnSpPr>
        <p:spPr>
          <a:xfrm rot="10800000" flipV="1">
            <a:off x="2114178" y="5491217"/>
            <a:ext cx="706258" cy="15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6" idx="3"/>
          </p:cNvCxnSpPr>
          <p:nvPr/>
        </p:nvCxnSpPr>
        <p:spPr>
          <a:xfrm>
            <a:off x="2157471" y="4372381"/>
            <a:ext cx="662965" cy="203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7" idx="0"/>
          </p:cNvCxnSpPr>
          <p:nvPr/>
        </p:nvCxnSpPr>
        <p:spPr>
          <a:xfrm rot="16200000" flipV="1">
            <a:off x="1553728" y="4932355"/>
            <a:ext cx="441761" cy="8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18" idx="0"/>
          </p:cNvCxnSpPr>
          <p:nvPr/>
        </p:nvCxnSpPr>
        <p:spPr>
          <a:xfrm rot="5400000">
            <a:off x="4141364" y="4754744"/>
            <a:ext cx="78009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3498705" y="4365490"/>
            <a:ext cx="1031913" cy="7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192277" y="1447526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latin typeface="Courier"/>
              </a:rPr>
              <a:t>mobile void </a:t>
            </a:r>
            <a:r>
              <a:rPr lang="en-US" dirty="0" smtClean="0">
                <a:latin typeface="Courier"/>
              </a:rPr>
              <a:t>foo (</a:t>
            </a:r>
            <a:r>
              <a:rPr lang="en-US" b="1" dirty="0" smtClean="0">
                <a:latin typeface="Courier"/>
              </a:rPr>
              <a:t>int </a:t>
            </a:r>
            <a:r>
              <a:rPr lang="en-US" dirty="0" smtClean="0">
                <a:latin typeface="Courier"/>
              </a:rPr>
              <a:t>x, </a:t>
            </a:r>
            <a:r>
              <a:rPr lang="en-US" b="1" dirty="0" smtClean="0">
                <a:latin typeface="Courier"/>
              </a:rPr>
              <a:t>int </a:t>
            </a:r>
            <a:r>
              <a:rPr lang="en-US" dirty="0" smtClean="0">
                <a:latin typeface="Courier"/>
              </a:rPr>
              <a:t>y) {</a:t>
            </a:r>
          </a:p>
          <a:p>
            <a:r>
              <a:rPr lang="en-US" dirty="0" smtClean="0">
                <a:latin typeface="Courier"/>
              </a:rPr>
              <a:t>  B</a:t>
            </a:r>
            <a:r>
              <a:rPr lang="en-US" baseline="-25000" dirty="0" smtClean="0">
                <a:latin typeface="Courier"/>
              </a:rPr>
              <a:t>1</a:t>
            </a:r>
          </a:p>
          <a:p>
            <a:r>
              <a:rPr lang="en-US" dirty="0" smtClean="0">
                <a:latin typeface="Courier"/>
              </a:rPr>
              <a:t>  </a:t>
            </a:r>
            <a:r>
              <a:rPr lang="en-US" b="1" dirty="0" smtClean="0">
                <a:latin typeface="Courier"/>
              </a:rPr>
              <a:t>while </a:t>
            </a:r>
            <a:r>
              <a:rPr lang="en-US" dirty="0" smtClean="0">
                <a:latin typeface="Courier"/>
              </a:rPr>
              <a:t>(B</a:t>
            </a:r>
            <a:r>
              <a:rPr lang="en-US" baseline="-25000" dirty="0" smtClean="0">
                <a:latin typeface="Courier"/>
              </a:rPr>
              <a:t>2</a:t>
            </a:r>
            <a:r>
              <a:rPr lang="en-US" dirty="0" smtClean="0">
                <a:latin typeface="Courier"/>
              </a:rPr>
              <a:t>) {</a:t>
            </a:r>
          </a:p>
          <a:p>
            <a:r>
              <a:rPr lang="en-US" dirty="0" smtClean="0">
                <a:latin typeface="Courier"/>
              </a:rPr>
              <a:t>    B</a:t>
            </a:r>
            <a:r>
              <a:rPr lang="en-US" baseline="-25000" dirty="0" smtClean="0">
                <a:latin typeface="Courier"/>
              </a:rPr>
              <a:t>3</a:t>
            </a:r>
          </a:p>
          <a:p>
            <a:r>
              <a:rPr lang="en-US" dirty="0" smtClean="0">
                <a:latin typeface="Courier"/>
              </a:rPr>
              <a:t>    </a:t>
            </a:r>
            <a:r>
              <a:rPr lang="en-US" b="1" dirty="0" smtClean="0">
                <a:latin typeface="Courier"/>
              </a:rPr>
              <a:t>suspend resume with </a:t>
            </a:r>
            <a:r>
              <a:rPr lang="en-US" dirty="0" smtClean="0">
                <a:latin typeface="Courier"/>
              </a:rPr>
              <a:t>(</a:t>
            </a:r>
            <a:r>
              <a:rPr lang="en-US" b="1" dirty="0" smtClean="0">
                <a:latin typeface="Courier"/>
              </a:rPr>
              <a:t>int </a:t>
            </a:r>
            <a:r>
              <a:rPr lang="en-US" dirty="0" smtClean="0">
                <a:latin typeface="Courier"/>
              </a:rPr>
              <a:t>z)</a:t>
            </a:r>
          </a:p>
          <a:p>
            <a:r>
              <a:rPr lang="en-US" dirty="0" smtClean="0">
                <a:latin typeface="Courier"/>
              </a:rPr>
              <a:t>    B</a:t>
            </a:r>
            <a:r>
              <a:rPr lang="en-US" baseline="-25000" dirty="0" smtClean="0">
                <a:latin typeface="Courier"/>
              </a:rPr>
              <a:t>4</a:t>
            </a:r>
          </a:p>
          <a:p>
            <a:r>
              <a:rPr lang="en-US" dirty="0" smtClean="0">
                <a:latin typeface="Courier"/>
              </a:rPr>
              <a:t>  }</a:t>
            </a:r>
          </a:p>
          <a:p>
            <a:r>
              <a:rPr lang="en-US" dirty="0" smtClean="0">
                <a:latin typeface="Courier"/>
              </a:rPr>
              <a:t>  B</a:t>
            </a:r>
            <a:r>
              <a:rPr lang="en-US" baseline="-25000" dirty="0" smtClean="0">
                <a:latin typeface="Courier"/>
              </a:rPr>
              <a:t>5</a:t>
            </a:r>
          </a:p>
          <a:p>
            <a:r>
              <a:rPr lang="en-US" dirty="0" smtClean="0">
                <a:latin typeface="Courier"/>
              </a:rPr>
              <a:t>}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EBDB-A883-AE4C-A564-7F2156545832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CFG with interface information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192277" y="1746066"/>
            <a:ext cx="678269" cy="67826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I</a:t>
            </a:r>
            <a:r>
              <a:rPr lang="en-US" sz="3200" baseline="-9000" dirty="0" smtClean="0"/>
              <a:t>0</a:t>
            </a:r>
            <a:endParaRPr lang="en-US" sz="3200" baseline="-9000" dirty="0"/>
          </a:p>
        </p:txBody>
      </p:sp>
      <p:sp>
        <p:nvSpPr>
          <p:cNvPr id="13" name="Rectangle 12"/>
          <p:cNvSpPr/>
          <p:nvPr/>
        </p:nvSpPr>
        <p:spPr>
          <a:xfrm>
            <a:off x="4192277" y="2893255"/>
            <a:ext cx="678269" cy="67826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B</a:t>
            </a:r>
            <a:r>
              <a:rPr lang="en-US" sz="3200" baseline="-9000" dirty="0" smtClean="0"/>
              <a:t>1</a:t>
            </a:r>
            <a:endParaRPr lang="en-US" sz="3200" baseline="-9000" dirty="0"/>
          </a:p>
        </p:txBody>
      </p:sp>
      <p:sp>
        <p:nvSpPr>
          <p:cNvPr id="14" name="Rectangle 13"/>
          <p:cNvSpPr/>
          <p:nvPr/>
        </p:nvSpPr>
        <p:spPr>
          <a:xfrm>
            <a:off x="4192277" y="4012489"/>
            <a:ext cx="678269" cy="67826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B</a:t>
            </a:r>
            <a:r>
              <a:rPr lang="en-US" sz="3200" baseline="-9000" dirty="0" smtClean="0"/>
              <a:t>2</a:t>
            </a:r>
            <a:endParaRPr lang="en-US" sz="3200" baseline="-9000" dirty="0"/>
          </a:p>
        </p:txBody>
      </p:sp>
      <p:sp>
        <p:nvSpPr>
          <p:cNvPr id="15" name="Rectangle 14"/>
          <p:cNvSpPr/>
          <p:nvPr/>
        </p:nvSpPr>
        <p:spPr>
          <a:xfrm>
            <a:off x="4192277" y="5131723"/>
            <a:ext cx="678269" cy="67826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B</a:t>
            </a:r>
            <a:r>
              <a:rPr lang="en-US" sz="3200" baseline="-9000" dirty="0" smtClean="0"/>
              <a:t>3</a:t>
            </a:r>
            <a:endParaRPr lang="en-US" sz="3200" baseline="-9000" dirty="0"/>
          </a:p>
        </p:txBody>
      </p:sp>
      <p:sp>
        <p:nvSpPr>
          <p:cNvPr id="16" name="Rectangle 15"/>
          <p:cNvSpPr/>
          <p:nvPr/>
        </p:nvSpPr>
        <p:spPr>
          <a:xfrm>
            <a:off x="2807750" y="4013283"/>
            <a:ext cx="721562" cy="6774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B</a:t>
            </a:r>
            <a:r>
              <a:rPr lang="en-US" sz="3200" baseline="-9000" dirty="0" smtClean="0"/>
              <a:t>4</a:t>
            </a:r>
            <a:endParaRPr lang="en-US" sz="3200" baseline="-9000" dirty="0"/>
          </a:p>
        </p:txBody>
      </p:sp>
      <p:sp>
        <p:nvSpPr>
          <p:cNvPr id="17" name="Rectangle 16"/>
          <p:cNvSpPr/>
          <p:nvPr/>
        </p:nvSpPr>
        <p:spPr>
          <a:xfrm>
            <a:off x="2807750" y="5133312"/>
            <a:ext cx="678269" cy="67826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I</a:t>
            </a:r>
            <a:r>
              <a:rPr lang="en-US" sz="3200" baseline="-9000" dirty="0" smtClean="0"/>
              <a:t>1</a:t>
            </a:r>
            <a:endParaRPr lang="en-US" sz="3200" baseline="-9000" dirty="0"/>
          </a:p>
        </p:txBody>
      </p:sp>
      <p:sp>
        <p:nvSpPr>
          <p:cNvPr id="18" name="Rectangle 17"/>
          <p:cNvSpPr/>
          <p:nvPr/>
        </p:nvSpPr>
        <p:spPr>
          <a:xfrm>
            <a:off x="5563324" y="5131722"/>
            <a:ext cx="678269" cy="67826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B</a:t>
            </a:r>
            <a:r>
              <a:rPr lang="en-US" sz="3200" baseline="-9000" dirty="0" smtClean="0"/>
              <a:t>5</a:t>
            </a:r>
            <a:endParaRPr lang="en-US" sz="3200" baseline="-9000" dirty="0"/>
          </a:p>
        </p:txBody>
      </p:sp>
      <p:cxnSp>
        <p:nvCxnSpPr>
          <p:cNvPr id="20" name="Straight Arrow Connector 19"/>
          <p:cNvCxnSpPr>
            <a:stCxn id="6" idx="2"/>
            <a:endCxn id="13" idx="0"/>
          </p:cNvCxnSpPr>
          <p:nvPr/>
        </p:nvCxnSpPr>
        <p:spPr>
          <a:xfrm rot="5400000">
            <a:off x="4296952" y="2658795"/>
            <a:ext cx="46892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3" idx="2"/>
          </p:cNvCxnSpPr>
          <p:nvPr/>
        </p:nvCxnSpPr>
        <p:spPr>
          <a:xfrm rot="5400000">
            <a:off x="4310930" y="3792006"/>
            <a:ext cx="44096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4" idx="2"/>
            <a:endCxn id="15" idx="0"/>
          </p:cNvCxnSpPr>
          <p:nvPr/>
        </p:nvCxnSpPr>
        <p:spPr>
          <a:xfrm rot="5400000">
            <a:off x="4310930" y="4911240"/>
            <a:ext cx="44096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5" idx="1"/>
            <a:endCxn id="17" idx="3"/>
          </p:cNvCxnSpPr>
          <p:nvPr/>
        </p:nvCxnSpPr>
        <p:spPr>
          <a:xfrm rot="10800000" flipV="1">
            <a:off x="3486019" y="5470857"/>
            <a:ext cx="706258" cy="15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6" idx="3"/>
          </p:cNvCxnSpPr>
          <p:nvPr/>
        </p:nvCxnSpPr>
        <p:spPr>
          <a:xfrm>
            <a:off x="3529312" y="4352021"/>
            <a:ext cx="662965" cy="203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7" idx="0"/>
          </p:cNvCxnSpPr>
          <p:nvPr/>
        </p:nvCxnSpPr>
        <p:spPr>
          <a:xfrm rot="16200000" flipV="1">
            <a:off x="2925569" y="4911995"/>
            <a:ext cx="441761" cy="8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18" idx="0"/>
          </p:cNvCxnSpPr>
          <p:nvPr/>
        </p:nvCxnSpPr>
        <p:spPr>
          <a:xfrm rot="5400000">
            <a:off x="5512411" y="4741673"/>
            <a:ext cx="78009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4869752" y="4351623"/>
            <a:ext cx="1031913" cy="7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946954" y="1898957"/>
            <a:ext cx="231679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{(x int I</a:t>
            </a:r>
            <a:r>
              <a:rPr lang="en-US" sz="2200" baseline="-9000" dirty="0" smtClean="0"/>
              <a:t>0</a:t>
            </a:r>
            <a:r>
              <a:rPr lang="en-US" sz="2200" dirty="0" smtClean="0"/>
              <a:t>) (y int I</a:t>
            </a:r>
            <a:r>
              <a:rPr lang="en-US" sz="2200" baseline="-9000" dirty="0" smtClean="0"/>
              <a:t>0</a:t>
            </a:r>
            <a:r>
              <a:rPr lang="en-US" sz="2200" dirty="0" smtClean="0"/>
              <a:t>)}</a:t>
            </a:r>
            <a:endParaRPr lang="en-US" sz="2200" dirty="0"/>
          </a:p>
        </p:txBody>
      </p:sp>
      <p:sp>
        <p:nvSpPr>
          <p:cNvPr id="21" name="TextBox 20"/>
          <p:cNvSpPr txBox="1"/>
          <p:nvPr/>
        </p:nvSpPr>
        <p:spPr>
          <a:xfrm>
            <a:off x="1531746" y="5274096"/>
            <a:ext cx="12908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{(z int I</a:t>
            </a:r>
            <a:r>
              <a:rPr lang="en-US" sz="2200" baseline="-9000" dirty="0" smtClean="0"/>
              <a:t>1</a:t>
            </a:r>
            <a:r>
              <a:rPr lang="en-US" sz="2200" dirty="0" smtClean="0"/>
              <a:t>)}</a:t>
            </a:r>
            <a:endParaRPr lang="en-US" sz="2200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EBDB-A883-AE4C-A564-7F2156545832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Interface Nodes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192277" y="1746066"/>
            <a:ext cx="678269" cy="678269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I</a:t>
            </a:r>
            <a:r>
              <a:rPr lang="en-US" sz="3200" baseline="-9000" dirty="0" smtClean="0">
                <a:solidFill>
                  <a:schemeClr val="tx1"/>
                </a:solidFill>
              </a:rPr>
              <a:t>0</a:t>
            </a:r>
            <a:endParaRPr lang="en-US" sz="3200" baseline="-90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92277" y="2893255"/>
            <a:ext cx="678269" cy="6782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B</a:t>
            </a:r>
            <a:r>
              <a:rPr lang="en-US" sz="3200" baseline="-9000" dirty="0" smtClean="0"/>
              <a:t>1</a:t>
            </a:r>
            <a:endParaRPr lang="en-US" sz="3200" baseline="-9000" dirty="0"/>
          </a:p>
        </p:txBody>
      </p:sp>
      <p:sp>
        <p:nvSpPr>
          <p:cNvPr id="14" name="Rectangle 13"/>
          <p:cNvSpPr/>
          <p:nvPr/>
        </p:nvSpPr>
        <p:spPr>
          <a:xfrm>
            <a:off x="4192277" y="4012489"/>
            <a:ext cx="678269" cy="6782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B</a:t>
            </a:r>
            <a:r>
              <a:rPr lang="en-US" sz="3200" baseline="-9000" dirty="0" smtClean="0"/>
              <a:t>2</a:t>
            </a:r>
            <a:endParaRPr lang="en-US" sz="3200" baseline="-9000" dirty="0"/>
          </a:p>
        </p:txBody>
      </p:sp>
      <p:sp>
        <p:nvSpPr>
          <p:cNvPr id="15" name="Rectangle 14"/>
          <p:cNvSpPr/>
          <p:nvPr/>
        </p:nvSpPr>
        <p:spPr>
          <a:xfrm>
            <a:off x="4192277" y="5131723"/>
            <a:ext cx="678269" cy="6782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B</a:t>
            </a:r>
            <a:r>
              <a:rPr lang="en-US" sz="3200" baseline="-9000" dirty="0" smtClean="0"/>
              <a:t>3</a:t>
            </a:r>
            <a:endParaRPr lang="en-US" sz="3200" baseline="-9000" dirty="0"/>
          </a:p>
        </p:txBody>
      </p:sp>
      <p:sp>
        <p:nvSpPr>
          <p:cNvPr id="16" name="Rectangle 15"/>
          <p:cNvSpPr/>
          <p:nvPr/>
        </p:nvSpPr>
        <p:spPr>
          <a:xfrm>
            <a:off x="2807750" y="4013283"/>
            <a:ext cx="721562" cy="677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B</a:t>
            </a:r>
            <a:r>
              <a:rPr lang="en-US" sz="3200" baseline="-9000" dirty="0" smtClean="0"/>
              <a:t>4</a:t>
            </a:r>
            <a:endParaRPr lang="en-US" sz="3200" baseline="-9000" dirty="0"/>
          </a:p>
        </p:txBody>
      </p:sp>
      <p:sp>
        <p:nvSpPr>
          <p:cNvPr id="17" name="Rectangle 16"/>
          <p:cNvSpPr/>
          <p:nvPr/>
        </p:nvSpPr>
        <p:spPr>
          <a:xfrm>
            <a:off x="2807750" y="5133312"/>
            <a:ext cx="678269" cy="678269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I</a:t>
            </a:r>
            <a:r>
              <a:rPr lang="en-US" sz="3200" baseline="-9000" dirty="0" smtClean="0">
                <a:solidFill>
                  <a:schemeClr val="tx1"/>
                </a:solidFill>
              </a:rPr>
              <a:t>1</a:t>
            </a:r>
            <a:endParaRPr lang="en-US" sz="3200" baseline="-90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563324" y="5131722"/>
            <a:ext cx="678269" cy="6782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B</a:t>
            </a:r>
            <a:r>
              <a:rPr lang="en-US" sz="3200" baseline="-9000" dirty="0" smtClean="0"/>
              <a:t>5</a:t>
            </a:r>
            <a:endParaRPr lang="en-US" sz="3200" baseline="-9000" dirty="0"/>
          </a:p>
        </p:txBody>
      </p:sp>
      <p:cxnSp>
        <p:nvCxnSpPr>
          <p:cNvPr id="20" name="Straight Arrow Connector 19"/>
          <p:cNvCxnSpPr>
            <a:stCxn id="6" idx="2"/>
            <a:endCxn id="13" idx="0"/>
          </p:cNvCxnSpPr>
          <p:nvPr/>
        </p:nvCxnSpPr>
        <p:spPr>
          <a:xfrm rot="5400000">
            <a:off x="4296952" y="2658795"/>
            <a:ext cx="46892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3" idx="2"/>
          </p:cNvCxnSpPr>
          <p:nvPr/>
        </p:nvCxnSpPr>
        <p:spPr>
          <a:xfrm rot="5400000">
            <a:off x="4310930" y="3792006"/>
            <a:ext cx="44096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4" idx="2"/>
            <a:endCxn id="15" idx="0"/>
          </p:cNvCxnSpPr>
          <p:nvPr/>
        </p:nvCxnSpPr>
        <p:spPr>
          <a:xfrm rot="5400000">
            <a:off x="4310930" y="4911240"/>
            <a:ext cx="44096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5" idx="1"/>
            <a:endCxn id="17" idx="3"/>
          </p:cNvCxnSpPr>
          <p:nvPr/>
        </p:nvCxnSpPr>
        <p:spPr>
          <a:xfrm rot="10800000" flipV="1">
            <a:off x="3486019" y="5470857"/>
            <a:ext cx="706258" cy="15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6" idx="3"/>
          </p:cNvCxnSpPr>
          <p:nvPr/>
        </p:nvCxnSpPr>
        <p:spPr>
          <a:xfrm>
            <a:off x="3529312" y="4352021"/>
            <a:ext cx="662965" cy="203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7" idx="0"/>
          </p:cNvCxnSpPr>
          <p:nvPr/>
        </p:nvCxnSpPr>
        <p:spPr>
          <a:xfrm rot="16200000" flipV="1">
            <a:off x="2925569" y="4911995"/>
            <a:ext cx="441761" cy="8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18" idx="0"/>
          </p:cNvCxnSpPr>
          <p:nvPr/>
        </p:nvCxnSpPr>
        <p:spPr>
          <a:xfrm rot="5400000">
            <a:off x="5512411" y="4741673"/>
            <a:ext cx="78009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4869752" y="4351623"/>
            <a:ext cx="1031913" cy="7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946954" y="1898957"/>
            <a:ext cx="231679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{(x int I</a:t>
            </a:r>
            <a:r>
              <a:rPr lang="en-US" sz="2200" baseline="-9000" dirty="0" smtClean="0"/>
              <a:t>0</a:t>
            </a:r>
            <a:r>
              <a:rPr lang="en-US" sz="2200" dirty="0" smtClean="0"/>
              <a:t>) (y int I</a:t>
            </a:r>
            <a:r>
              <a:rPr lang="en-US" sz="2200" baseline="-9000" dirty="0" smtClean="0"/>
              <a:t>0</a:t>
            </a:r>
            <a:r>
              <a:rPr lang="en-US" sz="2200" dirty="0" smtClean="0"/>
              <a:t>)}</a:t>
            </a:r>
            <a:endParaRPr lang="en-US" sz="2200" dirty="0"/>
          </a:p>
        </p:txBody>
      </p:sp>
      <p:sp>
        <p:nvSpPr>
          <p:cNvPr id="21" name="TextBox 20"/>
          <p:cNvSpPr txBox="1"/>
          <p:nvPr/>
        </p:nvSpPr>
        <p:spPr>
          <a:xfrm>
            <a:off x="1531746" y="5274096"/>
            <a:ext cx="12908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{(z int I</a:t>
            </a:r>
            <a:r>
              <a:rPr lang="en-US" sz="2200" baseline="-9000" dirty="0" smtClean="0"/>
              <a:t>1</a:t>
            </a:r>
            <a:r>
              <a:rPr lang="en-US" sz="2200" dirty="0" smtClean="0"/>
              <a:t>)}</a:t>
            </a:r>
            <a:endParaRPr lang="en-US" sz="2200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EBDB-A883-AE4C-A564-7F2156545832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Have we Done?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2116484"/>
          </a:xfrm>
        </p:spPr>
        <p:txBody>
          <a:bodyPr/>
          <a:lstStyle/>
          <a:p>
            <a:r>
              <a:rPr lang="en-US" dirty="0" smtClean="0"/>
              <a:t>Added mobile processes to ProcessJ</a:t>
            </a:r>
          </a:p>
          <a:p>
            <a:pPr lvl="1"/>
            <a:r>
              <a:rPr lang="en-US" dirty="0" smtClean="0"/>
              <a:t>With polymorphic</a:t>
            </a:r>
            <a:r>
              <a:rPr lang="en-US" dirty="0" smtClean="0"/>
              <a:t> interfaces</a:t>
            </a:r>
            <a:endParaRPr lang="en-US" dirty="0" smtClean="0"/>
          </a:p>
          <a:p>
            <a:pPr lvl="2"/>
            <a:r>
              <a:rPr lang="en-US" dirty="0" smtClean="0"/>
              <a:t>Multiple interfaces to the same process</a:t>
            </a:r>
          </a:p>
          <a:p>
            <a:pPr lvl="2"/>
            <a:r>
              <a:rPr lang="en-US" dirty="0" smtClean="0"/>
              <a:t>Different set of formal parameters per interface</a:t>
            </a:r>
          </a:p>
          <a:p>
            <a:pPr lvl="2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669780" y="3564292"/>
            <a:ext cx="52529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"/>
              </a:rPr>
              <a:t>m</a:t>
            </a:r>
            <a:r>
              <a:rPr lang="en-US" b="1" dirty="0" smtClean="0">
                <a:latin typeface="Courier"/>
              </a:rPr>
              <a:t>obile void </a:t>
            </a:r>
            <a:r>
              <a:rPr lang="en-US" dirty="0" smtClean="0">
                <a:latin typeface="Courier"/>
              </a:rPr>
              <a:t>foo (</a:t>
            </a:r>
            <a:r>
              <a:rPr lang="en-US" b="1" dirty="0" smtClean="0">
                <a:latin typeface="Courier"/>
              </a:rPr>
              <a:t>int </a:t>
            </a:r>
            <a:r>
              <a:rPr lang="en-US" dirty="0" smtClean="0">
                <a:latin typeface="Courier"/>
              </a:rPr>
              <a:t>x, </a:t>
            </a:r>
            <a:r>
              <a:rPr lang="en-US" b="1" dirty="0" smtClean="0">
                <a:latin typeface="Courier"/>
              </a:rPr>
              <a:t>int </a:t>
            </a:r>
            <a:r>
              <a:rPr lang="en-US" dirty="0" smtClean="0">
                <a:latin typeface="Courier"/>
              </a:rPr>
              <a:t>y) {</a:t>
            </a:r>
          </a:p>
          <a:p>
            <a:r>
              <a:rPr lang="en-US" dirty="0" smtClean="0">
                <a:latin typeface="Courier"/>
              </a:rPr>
              <a:t>  ...</a:t>
            </a:r>
          </a:p>
          <a:p>
            <a:r>
              <a:rPr lang="en-US" dirty="0" smtClean="0">
                <a:latin typeface="Courier"/>
              </a:rPr>
              <a:t>  </a:t>
            </a:r>
            <a:r>
              <a:rPr lang="en-US" b="1" dirty="0" smtClean="0">
                <a:latin typeface="Courier"/>
              </a:rPr>
              <a:t>while </a:t>
            </a:r>
            <a:r>
              <a:rPr lang="en-US" dirty="0" smtClean="0">
                <a:latin typeface="Courier"/>
              </a:rPr>
              <a:t>(...) {</a:t>
            </a:r>
          </a:p>
          <a:p>
            <a:r>
              <a:rPr lang="en-US" dirty="0" smtClean="0">
                <a:latin typeface="Courier"/>
              </a:rPr>
              <a:t>    ...</a:t>
            </a:r>
          </a:p>
          <a:p>
            <a:r>
              <a:rPr lang="en-US" dirty="0" smtClean="0">
                <a:latin typeface="Courier"/>
              </a:rPr>
              <a:t>    </a:t>
            </a:r>
            <a:r>
              <a:rPr lang="en-US" b="1" dirty="0" smtClean="0">
                <a:latin typeface="Courier"/>
              </a:rPr>
              <a:t>suspend resume with </a:t>
            </a:r>
            <a:r>
              <a:rPr lang="en-US" dirty="0" smtClean="0">
                <a:latin typeface="Courier"/>
              </a:rPr>
              <a:t>(</a:t>
            </a:r>
            <a:r>
              <a:rPr lang="en-US" b="1" dirty="0" smtClean="0">
                <a:latin typeface="Courier"/>
              </a:rPr>
              <a:t>int </a:t>
            </a:r>
            <a:r>
              <a:rPr lang="en-US" dirty="0">
                <a:latin typeface="Courier"/>
              </a:rPr>
              <a:t>z</a:t>
            </a:r>
            <a:r>
              <a:rPr lang="en-US" dirty="0" smtClean="0">
                <a:latin typeface="Courier"/>
              </a:rPr>
              <a:t>)</a:t>
            </a:r>
          </a:p>
          <a:p>
            <a:r>
              <a:rPr lang="en-US" dirty="0" smtClean="0">
                <a:latin typeface="Courier"/>
              </a:rPr>
              <a:t>    ...</a:t>
            </a:r>
          </a:p>
          <a:p>
            <a:r>
              <a:rPr lang="en-US" dirty="0" smtClean="0">
                <a:latin typeface="Courier"/>
              </a:rPr>
              <a:t>  }</a:t>
            </a:r>
          </a:p>
          <a:p>
            <a:r>
              <a:rPr lang="en-US" dirty="0">
                <a:latin typeface="Courier"/>
              </a:rPr>
              <a:t>}</a:t>
            </a:r>
            <a:endParaRPr lang="en-US" dirty="0" smtClean="0">
              <a:latin typeface="Courier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EBDB-A883-AE4C-A564-7F2156545832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Nodes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192277" y="1746066"/>
            <a:ext cx="678269" cy="6782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I</a:t>
            </a:r>
            <a:r>
              <a:rPr lang="en-US" sz="3200" baseline="-9000" dirty="0" smtClean="0"/>
              <a:t>0</a:t>
            </a:r>
            <a:endParaRPr lang="en-US" sz="3200" baseline="-9000" dirty="0"/>
          </a:p>
        </p:txBody>
      </p:sp>
      <p:sp>
        <p:nvSpPr>
          <p:cNvPr id="13" name="Rectangle 12"/>
          <p:cNvSpPr/>
          <p:nvPr/>
        </p:nvSpPr>
        <p:spPr>
          <a:xfrm>
            <a:off x="4192277" y="2893255"/>
            <a:ext cx="678269" cy="678269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B</a:t>
            </a:r>
            <a:r>
              <a:rPr lang="en-US" sz="3200" baseline="-9000" dirty="0" smtClean="0">
                <a:solidFill>
                  <a:schemeClr val="tx1"/>
                </a:solidFill>
              </a:rPr>
              <a:t>1</a:t>
            </a:r>
            <a:endParaRPr lang="en-US" sz="3200" baseline="-90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92277" y="4012489"/>
            <a:ext cx="678269" cy="678269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B</a:t>
            </a:r>
            <a:r>
              <a:rPr lang="en-US" sz="3200" baseline="-9000" dirty="0" smtClean="0">
                <a:solidFill>
                  <a:schemeClr val="tx1"/>
                </a:solidFill>
              </a:rPr>
              <a:t>2</a:t>
            </a:r>
            <a:endParaRPr lang="en-US" sz="3200" baseline="-90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92277" y="5131723"/>
            <a:ext cx="678269" cy="678269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B</a:t>
            </a:r>
            <a:r>
              <a:rPr lang="en-US" sz="3200" baseline="-9000" dirty="0" smtClean="0">
                <a:solidFill>
                  <a:schemeClr val="tx1"/>
                </a:solidFill>
              </a:rPr>
              <a:t>3</a:t>
            </a:r>
            <a:endParaRPr lang="en-US" sz="3200" baseline="-90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07750" y="4013283"/>
            <a:ext cx="721562" cy="67747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B</a:t>
            </a:r>
            <a:r>
              <a:rPr lang="en-US" sz="3200" baseline="-9000" dirty="0" smtClean="0">
                <a:solidFill>
                  <a:schemeClr val="tx1"/>
                </a:solidFill>
              </a:rPr>
              <a:t>4</a:t>
            </a:r>
            <a:endParaRPr lang="en-US" sz="3200" baseline="-90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807750" y="5133312"/>
            <a:ext cx="678269" cy="6782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I</a:t>
            </a:r>
            <a:r>
              <a:rPr lang="en-US" sz="3200" baseline="-9000" dirty="0" smtClean="0"/>
              <a:t>1</a:t>
            </a:r>
            <a:endParaRPr lang="en-US" sz="3200" baseline="-9000" dirty="0"/>
          </a:p>
        </p:txBody>
      </p:sp>
      <p:sp>
        <p:nvSpPr>
          <p:cNvPr id="18" name="Rectangle 17"/>
          <p:cNvSpPr/>
          <p:nvPr/>
        </p:nvSpPr>
        <p:spPr>
          <a:xfrm>
            <a:off x="5563324" y="5131722"/>
            <a:ext cx="678269" cy="678269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B</a:t>
            </a:r>
            <a:r>
              <a:rPr lang="en-US" sz="3200" baseline="-9000" dirty="0" smtClean="0">
                <a:solidFill>
                  <a:schemeClr val="tx1"/>
                </a:solidFill>
              </a:rPr>
              <a:t>5</a:t>
            </a:r>
            <a:endParaRPr lang="en-US" sz="3200" baseline="-9000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>
            <a:stCxn id="6" idx="2"/>
            <a:endCxn id="13" idx="0"/>
          </p:cNvCxnSpPr>
          <p:nvPr/>
        </p:nvCxnSpPr>
        <p:spPr>
          <a:xfrm rot="5400000">
            <a:off x="4296952" y="2658795"/>
            <a:ext cx="46892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3" idx="2"/>
          </p:cNvCxnSpPr>
          <p:nvPr/>
        </p:nvCxnSpPr>
        <p:spPr>
          <a:xfrm rot="5400000">
            <a:off x="4310930" y="3792006"/>
            <a:ext cx="44096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4" idx="2"/>
            <a:endCxn id="15" idx="0"/>
          </p:cNvCxnSpPr>
          <p:nvPr/>
        </p:nvCxnSpPr>
        <p:spPr>
          <a:xfrm rot="5400000">
            <a:off x="4310930" y="4911240"/>
            <a:ext cx="44096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5" idx="1"/>
            <a:endCxn id="17" idx="3"/>
          </p:cNvCxnSpPr>
          <p:nvPr/>
        </p:nvCxnSpPr>
        <p:spPr>
          <a:xfrm rot="10800000" flipV="1">
            <a:off x="3486019" y="5470857"/>
            <a:ext cx="706258" cy="15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6" idx="3"/>
          </p:cNvCxnSpPr>
          <p:nvPr/>
        </p:nvCxnSpPr>
        <p:spPr>
          <a:xfrm>
            <a:off x="3529312" y="4352021"/>
            <a:ext cx="662965" cy="203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7" idx="0"/>
          </p:cNvCxnSpPr>
          <p:nvPr/>
        </p:nvCxnSpPr>
        <p:spPr>
          <a:xfrm rot="16200000" flipV="1">
            <a:off x="2925569" y="4911995"/>
            <a:ext cx="441761" cy="8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18" idx="0"/>
          </p:cNvCxnSpPr>
          <p:nvPr/>
        </p:nvCxnSpPr>
        <p:spPr>
          <a:xfrm rot="5400000">
            <a:off x="5512411" y="4741673"/>
            <a:ext cx="78009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4869752" y="4351623"/>
            <a:ext cx="1031913" cy="7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946954" y="1898957"/>
            <a:ext cx="231679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{(x int I</a:t>
            </a:r>
            <a:r>
              <a:rPr lang="en-US" sz="2200" baseline="-9000" dirty="0" smtClean="0"/>
              <a:t>0</a:t>
            </a:r>
            <a:r>
              <a:rPr lang="en-US" sz="2200" dirty="0" smtClean="0"/>
              <a:t>) (y int I</a:t>
            </a:r>
            <a:r>
              <a:rPr lang="en-US" sz="2200" baseline="-9000" dirty="0" smtClean="0"/>
              <a:t>0</a:t>
            </a:r>
            <a:r>
              <a:rPr lang="en-US" sz="2200" dirty="0" smtClean="0"/>
              <a:t>)}</a:t>
            </a:r>
            <a:endParaRPr lang="en-US" sz="2200" dirty="0"/>
          </a:p>
        </p:txBody>
      </p:sp>
      <p:sp>
        <p:nvSpPr>
          <p:cNvPr id="21" name="TextBox 20"/>
          <p:cNvSpPr txBox="1"/>
          <p:nvPr/>
        </p:nvSpPr>
        <p:spPr>
          <a:xfrm>
            <a:off x="1531746" y="5274096"/>
            <a:ext cx="12908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{(z int I</a:t>
            </a:r>
            <a:r>
              <a:rPr lang="en-US" sz="2200" baseline="-9000" dirty="0" smtClean="0"/>
              <a:t>1</a:t>
            </a:r>
            <a:r>
              <a:rPr lang="en-US" sz="2200" dirty="0" smtClean="0"/>
              <a:t>)}</a:t>
            </a:r>
            <a:endParaRPr lang="en-US" sz="2200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EBDB-A883-AE4C-A564-7F2156545832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Far So Good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Let us define In and Out sets (loosely):</a:t>
            </a:r>
          </a:p>
          <a:p>
            <a:pPr lvl="1"/>
            <a:r>
              <a:rPr lang="en-US" dirty="0" smtClean="0"/>
              <a:t>For interface nodes:</a:t>
            </a:r>
          </a:p>
          <a:p>
            <a:pPr lvl="2"/>
            <a:r>
              <a:rPr lang="en-US" dirty="0" smtClean="0"/>
              <a:t>In Set: Not interesting as an interface defines a new set of </a:t>
            </a:r>
            <a:r>
              <a:rPr lang="en-US" b="1" dirty="0" smtClean="0"/>
              <a:t>parameters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Out Set: The set of </a:t>
            </a:r>
            <a:r>
              <a:rPr lang="en-US" b="1" dirty="0" smtClean="0">
                <a:solidFill>
                  <a:srgbClr val="FF0000"/>
                </a:solidFill>
              </a:rPr>
              <a:t>parameters </a:t>
            </a:r>
            <a:r>
              <a:rPr lang="en-US" dirty="0" smtClean="0">
                <a:solidFill>
                  <a:srgbClr val="FF0000"/>
                </a:solidFill>
              </a:rPr>
              <a:t>defined by the interface</a:t>
            </a:r>
          </a:p>
          <a:p>
            <a:pPr lvl="1"/>
            <a:r>
              <a:rPr lang="en-US" dirty="0" smtClean="0"/>
              <a:t>For Code nodes: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In Set: The set of </a:t>
            </a:r>
            <a:r>
              <a:rPr lang="en-US" b="1" dirty="0" smtClean="0">
                <a:solidFill>
                  <a:srgbClr val="FF0000"/>
                </a:solidFill>
              </a:rPr>
              <a:t>parameters </a:t>
            </a:r>
            <a:r>
              <a:rPr lang="en-US" dirty="0" smtClean="0">
                <a:solidFill>
                  <a:srgbClr val="FF0000"/>
                </a:solidFill>
              </a:rPr>
              <a:t>that can be referenced in the node (at least for the final generation of In set)</a:t>
            </a:r>
          </a:p>
          <a:p>
            <a:pPr lvl="2"/>
            <a:r>
              <a:rPr lang="en-US" dirty="0" smtClean="0"/>
              <a:t>Out Set: a copy of the In set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EBDB-A883-AE4C-A564-7F2156545832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Generation 0 In and Out Sets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Interface Nodes</a:t>
            </a:r>
          </a:p>
          <a:p>
            <a:pPr lvl="1"/>
            <a:r>
              <a:rPr lang="en-US" dirty="0" smtClean="0"/>
              <a:t>In</a:t>
            </a:r>
            <a:r>
              <a:rPr lang="en-US" sz="2200" baseline="-25000" dirty="0" smtClean="0"/>
              <a:t>0</a:t>
            </a:r>
            <a:r>
              <a:rPr lang="en-US" dirty="0" smtClean="0"/>
              <a:t>(I</a:t>
            </a:r>
            <a:r>
              <a:rPr lang="en-US" baseline="-12000" dirty="0" smtClean="0"/>
              <a:t>i</a:t>
            </a:r>
            <a:r>
              <a:rPr lang="en-US" dirty="0" smtClean="0"/>
              <a:t>) 	= { }</a:t>
            </a:r>
          </a:p>
          <a:p>
            <a:pPr lvl="1"/>
            <a:r>
              <a:rPr lang="en-US" dirty="0" smtClean="0"/>
              <a:t>Out</a:t>
            </a:r>
            <a:r>
              <a:rPr lang="en-US" baseline="-25000" dirty="0" smtClean="0"/>
              <a:t>0</a:t>
            </a:r>
            <a:r>
              <a:rPr lang="en-US" dirty="0" smtClean="0"/>
              <a:t>(I</a:t>
            </a:r>
            <a:r>
              <a:rPr lang="en-US" baseline="-12000" dirty="0" smtClean="0"/>
              <a:t>i</a:t>
            </a:r>
            <a:r>
              <a:rPr lang="en-US" dirty="0" smtClean="0"/>
              <a:t>) 	= {(n</a:t>
            </a:r>
            <a:r>
              <a:rPr lang="en-US" baseline="-12000" dirty="0" smtClean="0"/>
              <a:t>i,1</a:t>
            </a:r>
            <a:r>
              <a:rPr lang="en-US" dirty="0" smtClean="0"/>
              <a:t> t</a:t>
            </a:r>
            <a:r>
              <a:rPr lang="en-US" baseline="-12000" dirty="0" smtClean="0"/>
              <a:t>i,1</a:t>
            </a:r>
            <a:r>
              <a:rPr lang="en-US" dirty="0" smtClean="0"/>
              <a:t> I</a:t>
            </a:r>
            <a:r>
              <a:rPr lang="en-US" baseline="-12000" dirty="0" smtClean="0"/>
              <a:t>i</a:t>
            </a:r>
            <a:r>
              <a:rPr lang="en-US" dirty="0" smtClean="0"/>
              <a:t>) … (n</a:t>
            </a:r>
            <a:r>
              <a:rPr lang="en-US" baseline="-12000" dirty="0" smtClean="0"/>
              <a:t>i,k</a:t>
            </a:r>
            <a:r>
              <a:rPr lang="en-US" baseline="-25000" dirty="0" smtClean="0"/>
              <a:t>i</a:t>
            </a:r>
            <a:r>
              <a:rPr lang="en-US" dirty="0" smtClean="0"/>
              <a:t> t</a:t>
            </a:r>
            <a:r>
              <a:rPr lang="en-US" baseline="-12000" dirty="0" smtClean="0"/>
              <a:t>i,k</a:t>
            </a:r>
            <a:r>
              <a:rPr lang="en-US" baseline="-25000" dirty="0" smtClean="0"/>
              <a:t>i</a:t>
            </a:r>
            <a:r>
              <a:rPr lang="en-US" dirty="0" smtClean="0"/>
              <a:t> I</a:t>
            </a:r>
            <a:r>
              <a:rPr lang="en-US" baseline="-12000" dirty="0" smtClean="0"/>
              <a:t>i</a:t>
            </a:r>
            <a:r>
              <a:rPr lang="en-US" dirty="0" smtClean="0"/>
              <a:t>)}</a:t>
            </a:r>
          </a:p>
          <a:p>
            <a:pPr lvl="2"/>
            <a:r>
              <a:rPr lang="en-US" dirty="0" smtClean="0"/>
              <a:t>The Outset of an interface is the set of </a:t>
            </a:r>
            <a:br>
              <a:rPr lang="en-US" dirty="0" smtClean="0"/>
            </a:br>
            <a:r>
              <a:rPr lang="en-US" dirty="0" smtClean="0"/>
              <a:t>triples (name type interface) defined by it</a:t>
            </a:r>
          </a:p>
          <a:p>
            <a:r>
              <a:rPr lang="en-US" dirty="0" smtClean="0"/>
              <a:t>Code Nodes</a:t>
            </a:r>
          </a:p>
          <a:p>
            <a:pPr lvl="1"/>
            <a:r>
              <a:rPr lang="en-US" dirty="0" smtClean="0"/>
              <a:t>In</a:t>
            </a:r>
            <a:r>
              <a:rPr lang="en-US" baseline="-25000" dirty="0" smtClean="0"/>
              <a:t>0</a:t>
            </a:r>
            <a:r>
              <a:rPr lang="en-US" dirty="0" smtClean="0"/>
              <a:t>(B</a:t>
            </a:r>
            <a:r>
              <a:rPr lang="en-US" baseline="-12000" dirty="0" smtClean="0"/>
              <a:t>j</a:t>
            </a:r>
            <a:r>
              <a:rPr lang="en-US" dirty="0" smtClean="0"/>
              <a:t>) 	 = { }</a:t>
            </a:r>
          </a:p>
          <a:p>
            <a:pPr lvl="1"/>
            <a:r>
              <a:rPr lang="en-US" dirty="0" smtClean="0"/>
              <a:t>Out</a:t>
            </a:r>
            <a:r>
              <a:rPr lang="en-US" baseline="-25000" dirty="0" smtClean="0"/>
              <a:t>0</a:t>
            </a:r>
            <a:r>
              <a:rPr lang="en-US" dirty="0" smtClean="0"/>
              <a:t>(B</a:t>
            </a:r>
            <a:r>
              <a:rPr lang="en-US" baseline="-12000" dirty="0" smtClean="0"/>
              <a:t>j</a:t>
            </a:r>
            <a:r>
              <a:rPr lang="en-US" dirty="0" smtClean="0"/>
              <a:t>) = { }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EBDB-A883-AE4C-A564-7F2156545832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For Example</a:t>
            </a:r>
          </a:p>
          <a:p>
            <a:pPr lvl="1"/>
            <a:r>
              <a:rPr lang="en-US" dirty="0" smtClean="0"/>
              <a:t>Out</a:t>
            </a:r>
            <a:r>
              <a:rPr lang="en-US" baseline="-25000" dirty="0" smtClean="0"/>
              <a:t>0</a:t>
            </a:r>
            <a:r>
              <a:rPr lang="en-US" dirty="0" smtClean="0"/>
              <a:t>(I</a:t>
            </a:r>
            <a:r>
              <a:rPr lang="en-US" baseline="-25000" dirty="0" smtClean="0"/>
              <a:t>0</a:t>
            </a:r>
            <a:r>
              <a:rPr lang="en-US" dirty="0" smtClean="0"/>
              <a:t>) = { (</a:t>
            </a:r>
            <a:r>
              <a:rPr lang="en-US" dirty="0" smtClean="0">
                <a:latin typeface="Courier"/>
                <a:cs typeface="Courier"/>
              </a:rPr>
              <a:t>x</a:t>
            </a:r>
            <a:r>
              <a:rPr lang="en-US" dirty="0" smtClean="0"/>
              <a:t> int I</a:t>
            </a:r>
            <a:r>
              <a:rPr lang="en-US" baseline="-25000" dirty="0" smtClean="0"/>
              <a:t>0</a:t>
            </a:r>
            <a:r>
              <a:rPr lang="en-US" dirty="0" smtClean="0"/>
              <a:t>) (</a:t>
            </a:r>
            <a:r>
              <a:rPr lang="en-US" dirty="0" smtClean="0">
                <a:latin typeface="Courier"/>
                <a:cs typeface="Courier"/>
              </a:rPr>
              <a:t>y</a:t>
            </a:r>
            <a:r>
              <a:rPr lang="en-US" dirty="0" smtClean="0"/>
              <a:t> int I</a:t>
            </a:r>
            <a:r>
              <a:rPr lang="en-US" baseline="-25000" dirty="0" smtClean="0"/>
              <a:t>0</a:t>
            </a:r>
            <a:r>
              <a:rPr lang="en-US" dirty="0" smtClean="0"/>
              <a:t>) } </a:t>
            </a:r>
          </a:p>
          <a:p>
            <a:pPr lvl="1"/>
            <a:r>
              <a:rPr lang="en-US" dirty="0" smtClean="0"/>
              <a:t>Out</a:t>
            </a:r>
            <a:r>
              <a:rPr lang="en-US" baseline="-25000" dirty="0" smtClean="0"/>
              <a:t>0</a:t>
            </a:r>
            <a:r>
              <a:rPr lang="en-US" dirty="0" smtClean="0"/>
              <a:t>(I</a:t>
            </a:r>
            <a:r>
              <a:rPr lang="en-US" baseline="-25000" dirty="0" smtClean="0"/>
              <a:t>1</a:t>
            </a:r>
            <a:r>
              <a:rPr lang="en-US" dirty="0" smtClean="0"/>
              <a:t>) = { (</a:t>
            </a:r>
            <a:r>
              <a:rPr lang="en-US" dirty="0" smtClean="0">
                <a:latin typeface="Courier"/>
                <a:cs typeface="Courier"/>
              </a:rPr>
              <a:t>z</a:t>
            </a:r>
            <a:r>
              <a:rPr lang="en-US" dirty="0" smtClean="0"/>
              <a:t> int I</a:t>
            </a:r>
            <a:r>
              <a:rPr lang="en-US" baseline="-25000" dirty="0" smtClean="0"/>
              <a:t>1</a:t>
            </a:r>
            <a:r>
              <a:rPr lang="en-US" dirty="0" smtClean="0"/>
              <a:t>) }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559500" y="139095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latin typeface="Courier"/>
              </a:rPr>
              <a:t>mobile void </a:t>
            </a:r>
            <a:r>
              <a:rPr lang="en-US" dirty="0" smtClean="0">
                <a:latin typeface="Courier"/>
              </a:rPr>
              <a:t>foo (</a:t>
            </a:r>
            <a:r>
              <a:rPr lang="en-US" b="1" dirty="0" smtClean="0">
                <a:latin typeface="Courier"/>
              </a:rPr>
              <a:t>int </a:t>
            </a:r>
            <a:r>
              <a:rPr lang="en-US" dirty="0" smtClean="0">
                <a:latin typeface="Courier"/>
              </a:rPr>
              <a:t>x, </a:t>
            </a:r>
            <a:r>
              <a:rPr lang="en-US" b="1" dirty="0" smtClean="0">
                <a:latin typeface="Courier"/>
              </a:rPr>
              <a:t>int </a:t>
            </a:r>
            <a:r>
              <a:rPr lang="en-US" dirty="0" smtClean="0">
                <a:latin typeface="Courier"/>
              </a:rPr>
              <a:t>y) {</a:t>
            </a:r>
          </a:p>
          <a:p>
            <a:r>
              <a:rPr lang="en-US" dirty="0" smtClean="0">
                <a:latin typeface="Courier"/>
              </a:rPr>
              <a:t>  B</a:t>
            </a:r>
            <a:r>
              <a:rPr lang="en-US" baseline="-25000" dirty="0" smtClean="0">
                <a:latin typeface="Courier"/>
              </a:rPr>
              <a:t>1</a:t>
            </a:r>
          </a:p>
          <a:p>
            <a:r>
              <a:rPr lang="en-US" dirty="0" smtClean="0">
                <a:latin typeface="Courier"/>
              </a:rPr>
              <a:t>  </a:t>
            </a:r>
            <a:r>
              <a:rPr lang="en-US" b="1" dirty="0" smtClean="0">
                <a:latin typeface="Courier"/>
              </a:rPr>
              <a:t>while </a:t>
            </a:r>
            <a:r>
              <a:rPr lang="en-US" dirty="0" smtClean="0">
                <a:latin typeface="Courier"/>
              </a:rPr>
              <a:t>(B</a:t>
            </a:r>
            <a:r>
              <a:rPr lang="en-US" baseline="-25000" dirty="0" smtClean="0">
                <a:latin typeface="Courier"/>
              </a:rPr>
              <a:t>2</a:t>
            </a:r>
            <a:r>
              <a:rPr lang="en-US" dirty="0" smtClean="0">
                <a:latin typeface="Courier"/>
              </a:rPr>
              <a:t>) {</a:t>
            </a:r>
          </a:p>
          <a:p>
            <a:r>
              <a:rPr lang="en-US" dirty="0" smtClean="0">
                <a:latin typeface="Courier"/>
              </a:rPr>
              <a:t>    B</a:t>
            </a:r>
            <a:r>
              <a:rPr lang="en-US" baseline="-25000" dirty="0" smtClean="0">
                <a:latin typeface="Courier"/>
              </a:rPr>
              <a:t>3</a:t>
            </a:r>
          </a:p>
          <a:p>
            <a:r>
              <a:rPr lang="en-US" dirty="0" smtClean="0">
                <a:latin typeface="Courier"/>
              </a:rPr>
              <a:t>    </a:t>
            </a:r>
            <a:r>
              <a:rPr lang="en-US" b="1" dirty="0" smtClean="0">
                <a:latin typeface="Courier"/>
              </a:rPr>
              <a:t>suspend resume with </a:t>
            </a:r>
            <a:r>
              <a:rPr lang="en-US" dirty="0" smtClean="0">
                <a:latin typeface="Courier"/>
              </a:rPr>
              <a:t>(</a:t>
            </a:r>
            <a:r>
              <a:rPr lang="en-US" b="1" dirty="0" smtClean="0">
                <a:latin typeface="Courier"/>
              </a:rPr>
              <a:t>int </a:t>
            </a:r>
            <a:r>
              <a:rPr lang="en-US" dirty="0" smtClean="0">
                <a:latin typeface="Courier"/>
              </a:rPr>
              <a:t>z)</a:t>
            </a:r>
          </a:p>
          <a:p>
            <a:r>
              <a:rPr lang="en-US" dirty="0" smtClean="0">
                <a:latin typeface="Courier"/>
              </a:rPr>
              <a:t>    B</a:t>
            </a:r>
            <a:r>
              <a:rPr lang="en-US" baseline="-25000" dirty="0" smtClean="0">
                <a:latin typeface="Courier"/>
              </a:rPr>
              <a:t>4</a:t>
            </a:r>
          </a:p>
          <a:p>
            <a:r>
              <a:rPr lang="en-US" dirty="0" smtClean="0">
                <a:latin typeface="Courier"/>
              </a:rPr>
              <a:t>  }</a:t>
            </a:r>
          </a:p>
          <a:p>
            <a:r>
              <a:rPr lang="en-US" dirty="0" smtClean="0">
                <a:latin typeface="Courier"/>
              </a:rPr>
              <a:t>  B</a:t>
            </a:r>
            <a:r>
              <a:rPr lang="en-US" baseline="-25000" dirty="0" smtClean="0">
                <a:latin typeface="Courier"/>
              </a:rPr>
              <a:t>5</a:t>
            </a:r>
          </a:p>
          <a:p>
            <a:r>
              <a:rPr lang="en-US" dirty="0" smtClean="0">
                <a:latin typeface="Courier"/>
              </a:rPr>
              <a:t>}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994945" y="1333882"/>
            <a:ext cx="45397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smtClean="0"/>
              <a:t>I</a:t>
            </a:r>
            <a:r>
              <a:rPr lang="en-US" sz="3600" baseline="-25000" dirty="0" smtClean="0"/>
              <a:t>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94945" y="2421244"/>
            <a:ext cx="45397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smtClean="0"/>
              <a:t>I</a:t>
            </a:r>
            <a:r>
              <a:rPr lang="en-US" sz="3600" baseline="-25000" dirty="0" smtClean="0"/>
              <a:t>1</a:t>
            </a:r>
          </a:p>
        </p:txBody>
      </p:sp>
      <p:sp>
        <p:nvSpPr>
          <p:cNvPr id="10" name="Left Arrow 9"/>
          <p:cNvSpPr/>
          <p:nvPr/>
        </p:nvSpPr>
        <p:spPr>
          <a:xfrm>
            <a:off x="7118269" y="1447800"/>
            <a:ext cx="707350" cy="342295"/>
          </a:xfrm>
          <a:prstGeom prst="lef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Left Arrow 11"/>
          <p:cNvSpPr/>
          <p:nvPr/>
        </p:nvSpPr>
        <p:spPr>
          <a:xfrm>
            <a:off x="7118269" y="2567819"/>
            <a:ext cx="707350" cy="342295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EBDB-A883-AE4C-A564-7F2156545832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and Out 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generate generations of these sets until no sets change, after which we have the set of parameters that can be referenced for a node </a:t>
            </a:r>
            <a:r>
              <a:rPr lang="en-US" b="1" dirty="0" smtClean="0"/>
              <a:t>in its In set</a:t>
            </a:r>
          </a:p>
          <a:p>
            <a:pPr lvl="1"/>
            <a:r>
              <a:rPr lang="en-US" dirty="0" smtClean="0"/>
              <a:t>We start out with empty sets except for Out sets of interface nodes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EBDB-A883-AE4C-A564-7F2156545832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CFG with In and Out Sets (Gen. 0)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192277" y="1746066"/>
            <a:ext cx="678269" cy="67826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I</a:t>
            </a:r>
            <a:r>
              <a:rPr lang="en-US" sz="3200" baseline="-9000" dirty="0" smtClean="0"/>
              <a:t>0</a:t>
            </a:r>
            <a:endParaRPr lang="en-US" sz="3200" baseline="-9000" dirty="0"/>
          </a:p>
        </p:txBody>
      </p:sp>
      <p:sp>
        <p:nvSpPr>
          <p:cNvPr id="13" name="Rectangle 12"/>
          <p:cNvSpPr/>
          <p:nvPr/>
        </p:nvSpPr>
        <p:spPr>
          <a:xfrm>
            <a:off x="4192277" y="2893255"/>
            <a:ext cx="678269" cy="67826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B</a:t>
            </a:r>
            <a:r>
              <a:rPr lang="en-US" sz="3200" baseline="-9000" dirty="0" smtClean="0"/>
              <a:t>1</a:t>
            </a:r>
            <a:endParaRPr lang="en-US" sz="3200" baseline="-9000" dirty="0"/>
          </a:p>
        </p:txBody>
      </p:sp>
      <p:sp>
        <p:nvSpPr>
          <p:cNvPr id="14" name="Rectangle 13"/>
          <p:cNvSpPr/>
          <p:nvPr/>
        </p:nvSpPr>
        <p:spPr>
          <a:xfrm>
            <a:off x="4192277" y="4012489"/>
            <a:ext cx="678269" cy="67826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B</a:t>
            </a:r>
            <a:r>
              <a:rPr lang="en-US" sz="3200" baseline="-9000" dirty="0" smtClean="0"/>
              <a:t>2</a:t>
            </a:r>
            <a:endParaRPr lang="en-US" sz="3200" baseline="-9000" dirty="0"/>
          </a:p>
        </p:txBody>
      </p:sp>
      <p:sp>
        <p:nvSpPr>
          <p:cNvPr id="15" name="Rectangle 14"/>
          <p:cNvSpPr/>
          <p:nvPr/>
        </p:nvSpPr>
        <p:spPr>
          <a:xfrm>
            <a:off x="4192277" y="5131723"/>
            <a:ext cx="678269" cy="67826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B</a:t>
            </a:r>
            <a:r>
              <a:rPr lang="en-US" sz="3200" baseline="-9000" dirty="0" smtClean="0"/>
              <a:t>3</a:t>
            </a:r>
            <a:endParaRPr lang="en-US" sz="3200" baseline="-9000" dirty="0"/>
          </a:p>
        </p:txBody>
      </p:sp>
      <p:sp>
        <p:nvSpPr>
          <p:cNvPr id="16" name="Rectangle 15"/>
          <p:cNvSpPr/>
          <p:nvPr/>
        </p:nvSpPr>
        <p:spPr>
          <a:xfrm>
            <a:off x="2807750" y="4013283"/>
            <a:ext cx="721562" cy="6774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B</a:t>
            </a:r>
            <a:r>
              <a:rPr lang="en-US" sz="3200" baseline="-9000" dirty="0" smtClean="0"/>
              <a:t>4</a:t>
            </a:r>
            <a:endParaRPr lang="en-US" sz="3200" baseline="-9000" dirty="0"/>
          </a:p>
        </p:txBody>
      </p:sp>
      <p:sp>
        <p:nvSpPr>
          <p:cNvPr id="17" name="Rectangle 16"/>
          <p:cNvSpPr/>
          <p:nvPr/>
        </p:nvSpPr>
        <p:spPr>
          <a:xfrm>
            <a:off x="2807750" y="5133312"/>
            <a:ext cx="678269" cy="67826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I</a:t>
            </a:r>
            <a:r>
              <a:rPr lang="en-US" sz="3200" baseline="-9000" dirty="0" smtClean="0"/>
              <a:t>1</a:t>
            </a:r>
            <a:endParaRPr lang="en-US" sz="3200" baseline="-9000" dirty="0"/>
          </a:p>
        </p:txBody>
      </p:sp>
      <p:sp>
        <p:nvSpPr>
          <p:cNvPr id="18" name="Rectangle 17"/>
          <p:cNvSpPr/>
          <p:nvPr/>
        </p:nvSpPr>
        <p:spPr>
          <a:xfrm>
            <a:off x="5563324" y="5131722"/>
            <a:ext cx="678269" cy="67826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B</a:t>
            </a:r>
            <a:r>
              <a:rPr lang="en-US" sz="3200" baseline="-9000" dirty="0" smtClean="0"/>
              <a:t>5</a:t>
            </a:r>
            <a:endParaRPr lang="en-US" sz="3200" baseline="-9000" dirty="0"/>
          </a:p>
        </p:txBody>
      </p:sp>
      <p:cxnSp>
        <p:nvCxnSpPr>
          <p:cNvPr id="20" name="Straight Arrow Connector 19"/>
          <p:cNvCxnSpPr>
            <a:stCxn id="6" idx="2"/>
            <a:endCxn id="13" idx="0"/>
          </p:cNvCxnSpPr>
          <p:nvPr/>
        </p:nvCxnSpPr>
        <p:spPr>
          <a:xfrm rot="5400000">
            <a:off x="4296952" y="2658795"/>
            <a:ext cx="46892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3" idx="2"/>
          </p:cNvCxnSpPr>
          <p:nvPr/>
        </p:nvCxnSpPr>
        <p:spPr>
          <a:xfrm rot="5400000">
            <a:off x="4310930" y="3792006"/>
            <a:ext cx="44096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4" idx="2"/>
            <a:endCxn id="15" idx="0"/>
          </p:cNvCxnSpPr>
          <p:nvPr/>
        </p:nvCxnSpPr>
        <p:spPr>
          <a:xfrm rot="5400000">
            <a:off x="4310930" y="4911240"/>
            <a:ext cx="44096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5" idx="1"/>
            <a:endCxn id="17" idx="3"/>
          </p:cNvCxnSpPr>
          <p:nvPr/>
        </p:nvCxnSpPr>
        <p:spPr>
          <a:xfrm rot="10800000" flipV="1">
            <a:off x="3486019" y="5470857"/>
            <a:ext cx="706258" cy="15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6" idx="3"/>
          </p:cNvCxnSpPr>
          <p:nvPr/>
        </p:nvCxnSpPr>
        <p:spPr>
          <a:xfrm>
            <a:off x="3529312" y="4352021"/>
            <a:ext cx="662965" cy="203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7" idx="0"/>
          </p:cNvCxnSpPr>
          <p:nvPr/>
        </p:nvCxnSpPr>
        <p:spPr>
          <a:xfrm rot="16200000" flipV="1">
            <a:off x="2925569" y="4911995"/>
            <a:ext cx="441761" cy="8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18" idx="0"/>
          </p:cNvCxnSpPr>
          <p:nvPr/>
        </p:nvCxnSpPr>
        <p:spPr>
          <a:xfrm rot="5400000">
            <a:off x="5512411" y="4741673"/>
            <a:ext cx="78009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4869752" y="4351623"/>
            <a:ext cx="1031913" cy="7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946954" y="2830711"/>
            <a:ext cx="16750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In(B</a:t>
            </a:r>
            <a:r>
              <a:rPr lang="en-US" sz="2200" baseline="-25000" dirty="0" smtClean="0"/>
              <a:t>1</a:t>
            </a:r>
            <a:r>
              <a:rPr lang="en-US" sz="2200" dirty="0" smtClean="0"/>
              <a:t>) = { }</a:t>
            </a:r>
          </a:p>
          <a:p>
            <a:r>
              <a:rPr lang="en-US" sz="2200" dirty="0" smtClean="0"/>
              <a:t>Out(B</a:t>
            </a:r>
            <a:r>
              <a:rPr lang="en-US" sz="2200" baseline="-25000" dirty="0" smtClean="0"/>
              <a:t>1</a:t>
            </a:r>
            <a:r>
              <a:rPr lang="en-US" sz="2200" dirty="0" smtClean="0"/>
              <a:t>) = { }</a:t>
            </a:r>
            <a:endParaRPr lang="en-US" sz="2200" dirty="0"/>
          </a:p>
        </p:txBody>
      </p:sp>
      <p:sp>
        <p:nvSpPr>
          <p:cNvPr id="24" name="TextBox 23"/>
          <p:cNvSpPr txBox="1"/>
          <p:nvPr/>
        </p:nvSpPr>
        <p:spPr>
          <a:xfrm>
            <a:off x="6241593" y="5077131"/>
            <a:ext cx="16750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In(B</a:t>
            </a:r>
            <a:r>
              <a:rPr lang="en-US" sz="2200" baseline="-25000" dirty="0" smtClean="0"/>
              <a:t>5</a:t>
            </a:r>
            <a:r>
              <a:rPr lang="en-US" sz="2200" dirty="0" smtClean="0"/>
              <a:t>) = { }</a:t>
            </a:r>
          </a:p>
          <a:p>
            <a:r>
              <a:rPr lang="en-US" sz="2200" dirty="0" smtClean="0"/>
              <a:t>Out(B</a:t>
            </a:r>
            <a:r>
              <a:rPr lang="en-US" sz="2200" baseline="-25000" dirty="0" smtClean="0"/>
              <a:t>5</a:t>
            </a:r>
            <a:r>
              <a:rPr lang="en-US" sz="2200" dirty="0" smtClean="0"/>
              <a:t>) = { }</a:t>
            </a:r>
            <a:endParaRPr lang="en-US" sz="2200" dirty="0"/>
          </a:p>
        </p:txBody>
      </p:sp>
      <p:sp>
        <p:nvSpPr>
          <p:cNvPr id="25" name="TextBox 24"/>
          <p:cNvSpPr txBox="1"/>
          <p:nvPr/>
        </p:nvSpPr>
        <p:spPr>
          <a:xfrm>
            <a:off x="4102782" y="5811581"/>
            <a:ext cx="16750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In(B</a:t>
            </a:r>
            <a:r>
              <a:rPr lang="en-US" sz="2200" baseline="-25000" dirty="0" smtClean="0"/>
              <a:t>3</a:t>
            </a:r>
            <a:r>
              <a:rPr lang="en-US" sz="2200" dirty="0" smtClean="0"/>
              <a:t>) = { }</a:t>
            </a:r>
          </a:p>
          <a:p>
            <a:r>
              <a:rPr lang="en-US" sz="2200" dirty="0" smtClean="0"/>
              <a:t>Out(B</a:t>
            </a:r>
            <a:r>
              <a:rPr lang="en-US" sz="2200" baseline="-25000" dirty="0" smtClean="0"/>
              <a:t>3</a:t>
            </a:r>
            <a:r>
              <a:rPr lang="en-US" sz="2200" dirty="0" smtClean="0"/>
              <a:t>) = { }</a:t>
            </a:r>
            <a:endParaRPr lang="en-US" sz="2200" dirty="0"/>
          </a:p>
        </p:txBody>
      </p:sp>
      <p:sp>
        <p:nvSpPr>
          <p:cNvPr id="27" name="TextBox 26"/>
          <p:cNvSpPr txBox="1"/>
          <p:nvPr/>
        </p:nvSpPr>
        <p:spPr>
          <a:xfrm>
            <a:off x="1810995" y="3187596"/>
            <a:ext cx="16750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In(B</a:t>
            </a:r>
            <a:r>
              <a:rPr lang="en-US" sz="2200" baseline="-25000" dirty="0" smtClean="0"/>
              <a:t>4</a:t>
            </a:r>
            <a:r>
              <a:rPr lang="en-US" sz="2200" dirty="0" smtClean="0"/>
              <a:t>) = { }</a:t>
            </a:r>
          </a:p>
          <a:p>
            <a:r>
              <a:rPr lang="en-US" sz="2200" dirty="0" smtClean="0"/>
              <a:t>Out(B</a:t>
            </a:r>
            <a:r>
              <a:rPr lang="en-US" sz="2200" baseline="-25000" dirty="0" smtClean="0"/>
              <a:t>4</a:t>
            </a:r>
            <a:r>
              <a:rPr lang="en-US" sz="2200" dirty="0" smtClean="0"/>
              <a:t>) = { }</a:t>
            </a:r>
            <a:endParaRPr lang="en-US" sz="2200" dirty="0"/>
          </a:p>
        </p:txBody>
      </p:sp>
      <p:sp>
        <p:nvSpPr>
          <p:cNvPr id="29" name="TextBox 28"/>
          <p:cNvSpPr txBox="1"/>
          <p:nvPr/>
        </p:nvSpPr>
        <p:spPr>
          <a:xfrm>
            <a:off x="4901591" y="3928244"/>
            <a:ext cx="16750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In(B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) = { }</a:t>
            </a:r>
          </a:p>
          <a:p>
            <a:r>
              <a:rPr lang="en-US" sz="2200" dirty="0" smtClean="0"/>
              <a:t>Out(B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) = { }</a:t>
            </a:r>
            <a:endParaRPr lang="en-US" sz="2200" dirty="0"/>
          </a:p>
        </p:txBody>
      </p:sp>
      <p:sp>
        <p:nvSpPr>
          <p:cNvPr id="30" name="TextBox 29"/>
          <p:cNvSpPr txBox="1"/>
          <p:nvPr/>
        </p:nvSpPr>
        <p:spPr>
          <a:xfrm>
            <a:off x="4946954" y="1702776"/>
            <a:ext cx="34525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In(I</a:t>
            </a:r>
            <a:r>
              <a:rPr lang="en-US" sz="2200" baseline="-25000" dirty="0" smtClean="0"/>
              <a:t>0</a:t>
            </a:r>
            <a:r>
              <a:rPr lang="en-US" sz="2200" dirty="0" smtClean="0"/>
              <a:t>) = { }</a:t>
            </a:r>
          </a:p>
          <a:p>
            <a:r>
              <a:rPr lang="en-US" sz="2200" dirty="0" smtClean="0"/>
              <a:t>Out(I</a:t>
            </a:r>
            <a:r>
              <a:rPr lang="en-US" sz="2200" baseline="-25000" dirty="0" smtClean="0"/>
              <a:t>0</a:t>
            </a:r>
            <a:r>
              <a:rPr lang="en-US" sz="2200" dirty="0" smtClean="0"/>
              <a:t>) = </a:t>
            </a:r>
            <a:r>
              <a:rPr lang="en-US" sz="2200" dirty="0" smtClean="0">
                <a:solidFill>
                  <a:srgbClr val="FF0000"/>
                </a:solidFill>
              </a:rPr>
              <a:t>{(x int I</a:t>
            </a:r>
            <a:r>
              <a:rPr lang="en-US" sz="2200" baseline="-25000" dirty="0" smtClean="0">
                <a:solidFill>
                  <a:srgbClr val="FF0000"/>
                </a:solidFill>
              </a:rPr>
              <a:t>0</a:t>
            </a:r>
            <a:r>
              <a:rPr lang="en-US" sz="2200" dirty="0" smtClean="0">
                <a:solidFill>
                  <a:srgbClr val="FF0000"/>
                </a:solidFill>
              </a:rPr>
              <a:t>) (y int I</a:t>
            </a:r>
            <a:r>
              <a:rPr lang="en-US" sz="2200" baseline="-25000" dirty="0" smtClean="0">
                <a:solidFill>
                  <a:srgbClr val="FF0000"/>
                </a:solidFill>
              </a:rPr>
              <a:t>0</a:t>
            </a:r>
            <a:r>
              <a:rPr lang="en-US" sz="2200" dirty="0" smtClean="0">
                <a:solidFill>
                  <a:srgbClr val="FF0000"/>
                </a:solidFill>
              </a:rPr>
              <a:t>)}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10347" y="5811581"/>
            <a:ext cx="24265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In(I</a:t>
            </a:r>
            <a:r>
              <a:rPr lang="en-US" sz="2200" baseline="-25000" dirty="0" smtClean="0"/>
              <a:t>1</a:t>
            </a:r>
            <a:r>
              <a:rPr lang="en-US" sz="2200" dirty="0" smtClean="0"/>
              <a:t>) = { }</a:t>
            </a:r>
          </a:p>
          <a:p>
            <a:r>
              <a:rPr lang="en-US" sz="2200" dirty="0" smtClean="0"/>
              <a:t>Out(I</a:t>
            </a:r>
            <a:r>
              <a:rPr lang="en-US" sz="2200" baseline="-25000" dirty="0" smtClean="0"/>
              <a:t>1</a:t>
            </a:r>
            <a:r>
              <a:rPr lang="en-US" sz="2200" dirty="0" smtClean="0"/>
              <a:t>) = </a:t>
            </a:r>
            <a:r>
              <a:rPr lang="en-US" sz="2200" dirty="0" smtClean="0">
                <a:solidFill>
                  <a:srgbClr val="FF0000"/>
                </a:solidFill>
              </a:rPr>
              <a:t>{(z int I</a:t>
            </a:r>
            <a:r>
              <a:rPr lang="en-US" sz="2200" baseline="-25000" dirty="0" smtClean="0">
                <a:solidFill>
                  <a:srgbClr val="FF0000"/>
                </a:solidFill>
              </a:rPr>
              <a:t>1</a:t>
            </a:r>
            <a:r>
              <a:rPr lang="en-US" sz="2200" dirty="0" smtClean="0">
                <a:solidFill>
                  <a:srgbClr val="FF0000"/>
                </a:solidFill>
              </a:rPr>
              <a:t>)}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EBDB-A883-AE4C-A564-7F2156545832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Generation k+1 (Interface Nodes)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35608" y="1447800"/>
            <a:ext cx="7708392" cy="4800600"/>
          </a:xfrm>
        </p:spPr>
        <p:txBody>
          <a:bodyPr/>
          <a:lstStyle/>
          <a:p>
            <a:r>
              <a:rPr lang="en-US" dirty="0" smtClean="0"/>
              <a:t>In</a:t>
            </a:r>
            <a:r>
              <a:rPr lang="en-US" sz="2200" baseline="-25000" dirty="0" smtClean="0"/>
              <a:t>k+1</a:t>
            </a:r>
            <a:r>
              <a:rPr lang="en-US" dirty="0" smtClean="0"/>
              <a:t>(I</a:t>
            </a:r>
            <a:r>
              <a:rPr lang="en-US" baseline="-12000" dirty="0" smtClean="0"/>
              <a:t>i</a:t>
            </a:r>
            <a:r>
              <a:rPr lang="en-US" dirty="0" smtClean="0"/>
              <a:t>) = { }</a:t>
            </a:r>
          </a:p>
          <a:p>
            <a:pPr lvl="1"/>
            <a:r>
              <a:rPr lang="en-US" dirty="0" smtClean="0"/>
              <a:t>Interface nodes define a new interface,</a:t>
            </a:r>
            <a:br>
              <a:rPr lang="en-US" dirty="0" smtClean="0"/>
            </a:br>
            <a:r>
              <a:rPr lang="en-US" dirty="0" smtClean="0"/>
              <a:t>In sets can be ignored.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Out</a:t>
            </a:r>
            <a:r>
              <a:rPr lang="en-US" baseline="-25000" dirty="0" smtClean="0"/>
              <a:t>k+1</a:t>
            </a:r>
            <a:r>
              <a:rPr lang="en-US" dirty="0" smtClean="0"/>
              <a:t>(I</a:t>
            </a:r>
            <a:r>
              <a:rPr lang="en-US" baseline="-12000" dirty="0" smtClean="0"/>
              <a:t>i</a:t>
            </a:r>
            <a:r>
              <a:rPr lang="en-US" dirty="0" smtClean="0"/>
              <a:t>) = </a:t>
            </a:r>
            <a:br>
              <a:rPr lang="en-US" dirty="0" smtClean="0"/>
            </a:br>
            <a:r>
              <a:rPr lang="en-US" dirty="0" smtClean="0"/>
              <a:t>Out</a:t>
            </a:r>
            <a:r>
              <a:rPr lang="en-US" baseline="-25000" dirty="0" smtClean="0"/>
              <a:t>k</a:t>
            </a:r>
            <a:r>
              <a:rPr lang="en-US" dirty="0" smtClean="0"/>
              <a:t>(I</a:t>
            </a:r>
            <a:r>
              <a:rPr lang="en-US" baseline="-12000" dirty="0" smtClean="0"/>
              <a:t>i</a:t>
            </a:r>
            <a:r>
              <a:rPr lang="en-US" dirty="0" smtClean="0"/>
              <a:t>) = {(n</a:t>
            </a:r>
            <a:r>
              <a:rPr lang="en-US" baseline="-12000" dirty="0" smtClean="0"/>
              <a:t>i,1</a:t>
            </a:r>
            <a:r>
              <a:rPr lang="en-US" dirty="0" smtClean="0"/>
              <a:t> t</a:t>
            </a:r>
            <a:r>
              <a:rPr lang="en-US" baseline="-12000" dirty="0" smtClean="0"/>
              <a:t>i,1</a:t>
            </a:r>
            <a:r>
              <a:rPr lang="en-US" dirty="0" smtClean="0"/>
              <a:t> I</a:t>
            </a:r>
            <a:r>
              <a:rPr lang="en-US" baseline="-12000" dirty="0" smtClean="0"/>
              <a:t>i</a:t>
            </a:r>
            <a:r>
              <a:rPr lang="en-US" dirty="0" smtClean="0"/>
              <a:t>) … (n</a:t>
            </a:r>
            <a:r>
              <a:rPr lang="en-US" baseline="-12000" dirty="0" smtClean="0"/>
              <a:t>i,k</a:t>
            </a:r>
            <a:r>
              <a:rPr lang="en-US" baseline="-25000" dirty="0" smtClean="0"/>
              <a:t>i</a:t>
            </a:r>
            <a:r>
              <a:rPr lang="en-US" dirty="0" smtClean="0"/>
              <a:t> t</a:t>
            </a:r>
            <a:r>
              <a:rPr lang="en-US" baseline="-12000" dirty="0" smtClean="0"/>
              <a:t>i,k</a:t>
            </a:r>
            <a:r>
              <a:rPr lang="en-US" baseline="-25000" dirty="0" smtClean="0"/>
              <a:t>i</a:t>
            </a:r>
            <a:r>
              <a:rPr lang="en-US" dirty="0" smtClean="0"/>
              <a:t> I</a:t>
            </a:r>
            <a:r>
              <a:rPr lang="en-US" baseline="-12000" dirty="0" smtClean="0"/>
              <a:t>i</a:t>
            </a:r>
            <a:r>
              <a:rPr lang="en-US" dirty="0" smtClean="0"/>
              <a:t>)}</a:t>
            </a:r>
          </a:p>
          <a:p>
            <a:pPr lvl="1"/>
            <a:r>
              <a:rPr lang="en-US" dirty="0" smtClean="0"/>
              <a:t>Interface nodes always define the same interface.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EBDB-A883-AE4C-A564-7F2156545832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Generation k+1(Code Nodes)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</a:t>
            </a:r>
            <a:r>
              <a:rPr lang="en-US" baseline="-25000" dirty="0" smtClean="0"/>
              <a:t>k+1</a:t>
            </a:r>
            <a:r>
              <a:rPr lang="en-US" dirty="0" smtClean="0"/>
              <a:t>(B</a:t>
            </a:r>
            <a:r>
              <a:rPr lang="en-US" baseline="-12000" dirty="0" smtClean="0"/>
              <a:t>j</a:t>
            </a:r>
            <a:r>
              <a:rPr lang="en-US" dirty="0" smtClean="0"/>
              <a:t>) =    </a:t>
            </a:r>
            <a:r>
              <a:rPr lang="en-US" baseline="-12000" dirty="0" smtClean="0"/>
              <a:t>(N,B</a:t>
            </a:r>
            <a:r>
              <a:rPr lang="en-US" sz="2600" baseline="-25000" dirty="0" smtClean="0"/>
              <a:t>i</a:t>
            </a:r>
            <a:r>
              <a:rPr lang="en-US" baseline="-12000" dirty="0" smtClean="0"/>
              <a:t>)∈E</a:t>
            </a:r>
            <a:r>
              <a:rPr lang="en-US" sz="2600" baseline="-25000" dirty="0" smtClean="0"/>
              <a:t>CFG</a:t>
            </a:r>
            <a:r>
              <a:rPr lang="en-US" dirty="0" smtClean="0"/>
              <a:t>Out</a:t>
            </a:r>
            <a:r>
              <a:rPr lang="en-US" baseline="-25000" dirty="0" smtClean="0"/>
              <a:t>k</a:t>
            </a:r>
            <a:r>
              <a:rPr lang="en-US" dirty="0" smtClean="0"/>
              <a:t>(N)</a:t>
            </a:r>
          </a:p>
          <a:p>
            <a:pPr lvl="1"/>
            <a:r>
              <a:rPr lang="en-US" dirty="0" smtClean="0"/>
              <a:t>New In set is the </a:t>
            </a:r>
            <a:r>
              <a:rPr lang="en-US" b="1" dirty="0" smtClean="0"/>
              <a:t>intersection </a:t>
            </a:r>
            <a:r>
              <a:rPr lang="en-US" dirty="0" smtClean="0"/>
              <a:t>of all the Out sets of the code </a:t>
            </a:r>
            <a:r>
              <a:rPr lang="en-US" dirty="0" smtClean="0"/>
              <a:t>node’s </a:t>
            </a:r>
            <a:r>
              <a:rPr lang="en-US" b="1" dirty="0" smtClean="0"/>
              <a:t>predecessors </a:t>
            </a:r>
            <a:r>
              <a:rPr lang="en-US" dirty="0" smtClean="0"/>
              <a:t>in the CFG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Out</a:t>
            </a:r>
            <a:r>
              <a:rPr lang="en-US" baseline="-25000" dirty="0" smtClean="0"/>
              <a:t>k+1</a:t>
            </a:r>
            <a:r>
              <a:rPr lang="en-US" dirty="0" smtClean="0"/>
              <a:t>(B</a:t>
            </a:r>
            <a:r>
              <a:rPr lang="en-US" baseline="-12000" dirty="0" smtClean="0"/>
              <a:t>j</a:t>
            </a:r>
            <a:r>
              <a:rPr lang="en-US" dirty="0" smtClean="0"/>
              <a:t>) = In</a:t>
            </a:r>
            <a:r>
              <a:rPr lang="en-US" baseline="-25000" dirty="0" smtClean="0"/>
              <a:t>k+1</a:t>
            </a:r>
            <a:r>
              <a:rPr lang="en-US" dirty="0" smtClean="0"/>
              <a:t>(B</a:t>
            </a:r>
            <a:r>
              <a:rPr lang="en-US" baseline="-12000" dirty="0" smtClean="0"/>
              <a:t>j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The Out set of a code node is the same as its In set, as it cannot define a new interface</a:t>
            </a:r>
            <a:br>
              <a:rPr lang="en-US" dirty="0" smtClean="0"/>
            </a:br>
            <a:r>
              <a:rPr lang="en-US" dirty="0" smtClean="0"/>
              <a:t>(Technically not needed but nice to have)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31591" y="1437348"/>
            <a:ext cx="547846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r>
              <a:rPr lang="en-US" sz="4000" dirty="0" smtClean="0"/>
              <a:t>U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EBDB-A883-AE4C-A564-7F2156545832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Generation k+1(Code Nodes)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</a:t>
            </a:r>
            <a:r>
              <a:rPr lang="en-US" baseline="-25000" dirty="0" smtClean="0"/>
              <a:t>k+1</a:t>
            </a:r>
            <a:r>
              <a:rPr lang="en-US" dirty="0" smtClean="0"/>
              <a:t>(B</a:t>
            </a:r>
            <a:r>
              <a:rPr lang="en-US" baseline="-12000" dirty="0" smtClean="0"/>
              <a:t>j</a:t>
            </a:r>
            <a:r>
              <a:rPr lang="en-US" dirty="0" smtClean="0"/>
              <a:t>) =    </a:t>
            </a:r>
            <a:r>
              <a:rPr lang="en-US" baseline="-12000" dirty="0" smtClean="0"/>
              <a:t>(N,B</a:t>
            </a:r>
            <a:r>
              <a:rPr lang="en-US" sz="2600" baseline="-25000" dirty="0" smtClean="0"/>
              <a:t>i</a:t>
            </a:r>
            <a:r>
              <a:rPr lang="en-US" baseline="-12000" dirty="0" smtClean="0"/>
              <a:t>)∈E</a:t>
            </a:r>
            <a:r>
              <a:rPr lang="en-US" sz="2600" baseline="-25000" dirty="0" smtClean="0"/>
              <a:t>CFG</a:t>
            </a:r>
            <a:r>
              <a:rPr lang="en-US" dirty="0" smtClean="0"/>
              <a:t>Out</a:t>
            </a:r>
            <a:r>
              <a:rPr lang="en-US" baseline="-25000" dirty="0" smtClean="0"/>
              <a:t>k</a:t>
            </a:r>
            <a:r>
              <a:rPr lang="en-US" dirty="0" smtClean="0"/>
              <a:t>(N)</a:t>
            </a:r>
          </a:p>
          <a:p>
            <a:pPr lvl="1"/>
            <a:r>
              <a:rPr lang="en-US" dirty="0" smtClean="0"/>
              <a:t>New In set is the </a:t>
            </a:r>
            <a:r>
              <a:rPr lang="en-US" b="1" dirty="0" smtClean="0"/>
              <a:t>intersection </a:t>
            </a:r>
            <a:r>
              <a:rPr lang="en-US" dirty="0" smtClean="0"/>
              <a:t>of all the Out sets of the code nodes </a:t>
            </a:r>
            <a:r>
              <a:rPr lang="en-US" b="1" dirty="0" smtClean="0"/>
              <a:t>predecessors </a:t>
            </a:r>
            <a:r>
              <a:rPr lang="en-US" dirty="0" smtClean="0"/>
              <a:t>in the CFG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Out</a:t>
            </a:r>
            <a:r>
              <a:rPr lang="en-US" baseline="-25000" dirty="0" smtClean="0"/>
              <a:t>k+1</a:t>
            </a:r>
            <a:r>
              <a:rPr lang="en-US" dirty="0" smtClean="0"/>
              <a:t>(B</a:t>
            </a:r>
            <a:r>
              <a:rPr lang="en-US" baseline="-12000" dirty="0" smtClean="0"/>
              <a:t>j</a:t>
            </a:r>
            <a:r>
              <a:rPr lang="en-US" dirty="0" smtClean="0"/>
              <a:t>) = In</a:t>
            </a:r>
            <a:r>
              <a:rPr lang="en-US" baseline="-25000" dirty="0" smtClean="0"/>
              <a:t>k+1</a:t>
            </a:r>
            <a:r>
              <a:rPr lang="en-US" dirty="0" smtClean="0"/>
              <a:t>(B</a:t>
            </a:r>
            <a:r>
              <a:rPr lang="en-US" baseline="-12000" dirty="0" smtClean="0"/>
              <a:t>j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The Out set of a code node is the same as its In set, as it cannot define a new interface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31591" y="1437348"/>
            <a:ext cx="547846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r>
              <a:rPr lang="en-US" sz="4000" dirty="0" smtClean="0"/>
              <a:t>U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168952" y="3096382"/>
            <a:ext cx="3640666" cy="206210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  (n</a:t>
            </a:r>
            <a:r>
              <a:rPr lang="en-US" sz="3200" baseline="-12000" dirty="0" smtClean="0"/>
              <a:t>i</a:t>
            </a:r>
            <a:r>
              <a:rPr lang="en-US" sz="3200" dirty="0" smtClean="0"/>
              <a:t> t</a:t>
            </a:r>
            <a:r>
              <a:rPr lang="en-US" sz="3200" baseline="-12000" dirty="0" smtClean="0"/>
              <a:t>i</a:t>
            </a:r>
            <a:r>
              <a:rPr lang="en-US" sz="3200" dirty="0" smtClean="0"/>
              <a:t> I</a:t>
            </a:r>
            <a:r>
              <a:rPr lang="en-US" sz="3200" baseline="-12000" dirty="0" smtClean="0"/>
              <a:t>i</a:t>
            </a:r>
            <a:r>
              <a:rPr lang="en-US" sz="3200" dirty="0" smtClean="0"/>
              <a:t>) == (n</a:t>
            </a:r>
            <a:r>
              <a:rPr lang="en-US" sz="3200" baseline="-12000" dirty="0" smtClean="0"/>
              <a:t>j</a:t>
            </a:r>
            <a:r>
              <a:rPr lang="en-US" sz="3200" dirty="0" smtClean="0"/>
              <a:t> t</a:t>
            </a:r>
            <a:r>
              <a:rPr lang="en-US" sz="3200" baseline="-12000" dirty="0" smtClean="0"/>
              <a:t>j</a:t>
            </a:r>
            <a:r>
              <a:rPr lang="en-US" sz="3200" dirty="0" smtClean="0"/>
              <a:t> I</a:t>
            </a:r>
            <a:r>
              <a:rPr lang="en-US" sz="3200" baseline="-12000" dirty="0" smtClean="0"/>
              <a:t>i</a:t>
            </a:r>
            <a:r>
              <a:rPr lang="en-US" sz="3200" dirty="0" smtClean="0"/>
              <a:t>) </a:t>
            </a:r>
          </a:p>
          <a:p>
            <a:r>
              <a:rPr lang="en-US" sz="3200" dirty="0" smtClean="0">
                <a:sym typeface="Wingdings"/>
              </a:rPr>
              <a:t>            </a:t>
            </a:r>
            <a:r>
              <a:rPr lang="en-US" sz="3200" dirty="0" smtClean="0">
                <a:latin typeface="Courier"/>
                <a:cs typeface="Courier"/>
                <a:sym typeface="Wingdings"/>
              </a:rPr>
              <a:t>&lt;=&gt;</a:t>
            </a:r>
          </a:p>
          <a:p>
            <a:r>
              <a:rPr lang="en-US" sz="3200" dirty="0" smtClean="0">
                <a:sym typeface="Wingdings"/>
              </a:rPr>
              <a:t>(</a:t>
            </a:r>
            <a:r>
              <a:rPr lang="en-US" sz="3200" dirty="0" smtClean="0"/>
              <a:t>n</a:t>
            </a:r>
            <a:r>
              <a:rPr lang="en-US" sz="3200" baseline="-12000" dirty="0" smtClean="0"/>
              <a:t>i </a:t>
            </a:r>
            <a:r>
              <a:rPr lang="en-US" sz="3200" dirty="0" smtClean="0"/>
              <a:t>==</a:t>
            </a:r>
            <a:r>
              <a:rPr lang="en-US" sz="3200" baseline="-12000" dirty="0" smtClean="0"/>
              <a:t> </a:t>
            </a:r>
            <a:r>
              <a:rPr lang="en-US" sz="3200" dirty="0" smtClean="0"/>
              <a:t>n</a:t>
            </a:r>
            <a:r>
              <a:rPr lang="en-US" sz="3200" baseline="-12000" dirty="0" smtClean="0"/>
              <a:t>j</a:t>
            </a:r>
            <a:r>
              <a:rPr lang="en-US" sz="3200" dirty="0" smtClean="0">
                <a:sym typeface="Wingdings"/>
              </a:rPr>
              <a:t>) </a:t>
            </a:r>
            <a:r>
              <a:rPr lang="en-US" sz="3200" dirty="0" smtClean="0">
                <a:latin typeface="ＭＳ ゴシック"/>
                <a:ea typeface="ＭＳ ゴシック"/>
                <a:cs typeface="ＭＳ ゴシック"/>
                <a:sym typeface="Wingdings"/>
              </a:rPr>
              <a:t>∧</a:t>
            </a:r>
            <a:r>
              <a:rPr lang="en-US" sz="3200" dirty="0" smtClean="0">
                <a:sym typeface="Wingdings"/>
              </a:rPr>
              <a:t> (t</a:t>
            </a:r>
            <a:r>
              <a:rPr lang="en-US" sz="3200" baseline="-12000" dirty="0" smtClean="0"/>
              <a:t>i </a:t>
            </a:r>
            <a:r>
              <a:rPr lang="en-US" sz="3200" dirty="0" smtClean="0"/>
              <a:t>== t</a:t>
            </a:r>
            <a:r>
              <a:rPr lang="en-US" sz="3200" baseline="-12000" dirty="0" smtClean="0"/>
              <a:t>j</a:t>
            </a:r>
            <a:r>
              <a:rPr lang="en-US" sz="3200" dirty="0" smtClean="0"/>
              <a:t>)</a:t>
            </a:r>
            <a:r>
              <a:rPr lang="en-US" sz="3200" baseline="-12000" dirty="0" smtClean="0"/>
              <a:t> </a:t>
            </a:r>
            <a:endParaRPr lang="en-US" sz="3200" dirty="0" smtClean="0"/>
          </a:p>
          <a:p>
            <a:endParaRPr lang="en-US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EBDB-A883-AE4C-A564-7F2156545832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Generation 1 Sets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192277" y="1746066"/>
            <a:ext cx="678269" cy="67826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I</a:t>
            </a:r>
            <a:r>
              <a:rPr lang="en-US" sz="3200" baseline="-9000" dirty="0" smtClean="0"/>
              <a:t>0</a:t>
            </a:r>
            <a:endParaRPr lang="en-US" sz="3200" baseline="-9000" dirty="0"/>
          </a:p>
        </p:txBody>
      </p:sp>
      <p:sp>
        <p:nvSpPr>
          <p:cNvPr id="13" name="Rectangle 12"/>
          <p:cNvSpPr/>
          <p:nvPr/>
        </p:nvSpPr>
        <p:spPr>
          <a:xfrm>
            <a:off x="4192277" y="2893255"/>
            <a:ext cx="678269" cy="67826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B</a:t>
            </a:r>
            <a:r>
              <a:rPr lang="en-US" sz="3200" baseline="-9000" dirty="0" smtClean="0"/>
              <a:t>1</a:t>
            </a:r>
            <a:endParaRPr lang="en-US" sz="3200" baseline="-9000" dirty="0"/>
          </a:p>
        </p:txBody>
      </p:sp>
      <p:sp>
        <p:nvSpPr>
          <p:cNvPr id="14" name="Rectangle 13"/>
          <p:cNvSpPr/>
          <p:nvPr/>
        </p:nvSpPr>
        <p:spPr>
          <a:xfrm>
            <a:off x="4192277" y="4012489"/>
            <a:ext cx="678269" cy="67826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B</a:t>
            </a:r>
            <a:r>
              <a:rPr lang="en-US" sz="3200" baseline="-9000" dirty="0" smtClean="0"/>
              <a:t>2</a:t>
            </a:r>
            <a:endParaRPr lang="en-US" sz="3200" baseline="-9000" dirty="0"/>
          </a:p>
        </p:txBody>
      </p:sp>
      <p:sp>
        <p:nvSpPr>
          <p:cNvPr id="15" name="Rectangle 14"/>
          <p:cNvSpPr/>
          <p:nvPr/>
        </p:nvSpPr>
        <p:spPr>
          <a:xfrm>
            <a:off x="4192277" y="5131723"/>
            <a:ext cx="678269" cy="67826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B</a:t>
            </a:r>
            <a:r>
              <a:rPr lang="en-US" sz="3200" baseline="-9000" dirty="0" smtClean="0"/>
              <a:t>3</a:t>
            </a:r>
            <a:endParaRPr lang="en-US" sz="3200" baseline="-9000" dirty="0"/>
          </a:p>
        </p:txBody>
      </p:sp>
      <p:sp>
        <p:nvSpPr>
          <p:cNvPr id="16" name="Rectangle 15"/>
          <p:cNvSpPr/>
          <p:nvPr/>
        </p:nvSpPr>
        <p:spPr>
          <a:xfrm>
            <a:off x="2807750" y="4013283"/>
            <a:ext cx="721562" cy="6774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B</a:t>
            </a:r>
            <a:r>
              <a:rPr lang="en-US" sz="3200" baseline="-9000" dirty="0" smtClean="0"/>
              <a:t>4</a:t>
            </a:r>
            <a:endParaRPr lang="en-US" sz="3200" baseline="-9000" dirty="0"/>
          </a:p>
        </p:txBody>
      </p:sp>
      <p:sp>
        <p:nvSpPr>
          <p:cNvPr id="17" name="Rectangle 16"/>
          <p:cNvSpPr/>
          <p:nvPr/>
        </p:nvSpPr>
        <p:spPr>
          <a:xfrm>
            <a:off x="2807750" y="5133312"/>
            <a:ext cx="678269" cy="67826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I</a:t>
            </a:r>
            <a:r>
              <a:rPr lang="en-US" sz="3200" baseline="-9000" dirty="0" smtClean="0"/>
              <a:t>1</a:t>
            </a:r>
            <a:endParaRPr lang="en-US" sz="3200" baseline="-9000" dirty="0"/>
          </a:p>
        </p:txBody>
      </p:sp>
      <p:sp>
        <p:nvSpPr>
          <p:cNvPr id="18" name="Rectangle 17"/>
          <p:cNvSpPr/>
          <p:nvPr/>
        </p:nvSpPr>
        <p:spPr>
          <a:xfrm>
            <a:off x="5563324" y="5131722"/>
            <a:ext cx="678269" cy="67826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B</a:t>
            </a:r>
            <a:r>
              <a:rPr lang="en-US" sz="3200" baseline="-9000" dirty="0" smtClean="0"/>
              <a:t>5</a:t>
            </a:r>
            <a:endParaRPr lang="en-US" sz="3200" baseline="-9000" dirty="0"/>
          </a:p>
        </p:txBody>
      </p:sp>
      <p:cxnSp>
        <p:nvCxnSpPr>
          <p:cNvPr id="20" name="Straight Arrow Connector 19"/>
          <p:cNvCxnSpPr>
            <a:stCxn id="6" idx="2"/>
            <a:endCxn id="13" idx="0"/>
          </p:cNvCxnSpPr>
          <p:nvPr/>
        </p:nvCxnSpPr>
        <p:spPr>
          <a:xfrm rot="5400000">
            <a:off x="4296952" y="2658795"/>
            <a:ext cx="46892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3" idx="2"/>
          </p:cNvCxnSpPr>
          <p:nvPr/>
        </p:nvCxnSpPr>
        <p:spPr>
          <a:xfrm rot="5400000">
            <a:off x="4310930" y="3792006"/>
            <a:ext cx="44096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4" idx="2"/>
            <a:endCxn id="15" idx="0"/>
          </p:cNvCxnSpPr>
          <p:nvPr/>
        </p:nvCxnSpPr>
        <p:spPr>
          <a:xfrm rot="5400000">
            <a:off x="4310930" y="4911240"/>
            <a:ext cx="44096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5" idx="1"/>
            <a:endCxn id="17" idx="3"/>
          </p:cNvCxnSpPr>
          <p:nvPr/>
        </p:nvCxnSpPr>
        <p:spPr>
          <a:xfrm rot="10800000" flipV="1">
            <a:off x="3486019" y="5470857"/>
            <a:ext cx="706258" cy="15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6" idx="3"/>
          </p:cNvCxnSpPr>
          <p:nvPr/>
        </p:nvCxnSpPr>
        <p:spPr>
          <a:xfrm>
            <a:off x="3529312" y="4352021"/>
            <a:ext cx="662965" cy="203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7" idx="0"/>
          </p:cNvCxnSpPr>
          <p:nvPr/>
        </p:nvCxnSpPr>
        <p:spPr>
          <a:xfrm rot="16200000" flipV="1">
            <a:off x="2925569" y="4911995"/>
            <a:ext cx="441761" cy="8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18" idx="0"/>
          </p:cNvCxnSpPr>
          <p:nvPr/>
        </p:nvCxnSpPr>
        <p:spPr>
          <a:xfrm rot="5400000">
            <a:off x="5512411" y="4741673"/>
            <a:ext cx="78009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4869752" y="4351623"/>
            <a:ext cx="1031913" cy="7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946954" y="2830711"/>
            <a:ext cx="3540866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200" dirty="0" smtClean="0"/>
              <a:t>In(B</a:t>
            </a:r>
            <a:r>
              <a:rPr lang="en-US" sz="2200" baseline="-25000" dirty="0" smtClean="0"/>
              <a:t>1</a:t>
            </a:r>
            <a:r>
              <a:rPr lang="en-US" sz="2200" dirty="0" smtClean="0"/>
              <a:t>) = {</a:t>
            </a:r>
            <a:r>
              <a:rPr lang="en-US" sz="2200" dirty="0" smtClean="0">
                <a:solidFill>
                  <a:srgbClr val="FF0000"/>
                </a:solidFill>
              </a:rPr>
              <a:t>(x int I</a:t>
            </a:r>
            <a:r>
              <a:rPr lang="en-US" sz="2200" baseline="-25000" dirty="0" smtClean="0">
                <a:solidFill>
                  <a:srgbClr val="FF0000"/>
                </a:solidFill>
              </a:rPr>
              <a:t>0</a:t>
            </a:r>
            <a:r>
              <a:rPr lang="en-US" sz="2200" dirty="0" smtClean="0">
                <a:solidFill>
                  <a:srgbClr val="FF0000"/>
                </a:solidFill>
              </a:rPr>
              <a:t>) (y int I</a:t>
            </a:r>
            <a:r>
              <a:rPr lang="en-US" sz="2200" baseline="-25000" dirty="0" smtClean="0">
                <a:solidFill>
                  <a:srgbClr val="FF0000"/>
                </a:solidFill>
              </a:rPr>
              <a:t>0</a:t>
            </a:r>
            <a:r>
              <a:rPr lang="en-US" sz="2200" dirty="0" smtClean="0">
                <a:solidFill>
                  <a:srgbClr val="FF0000"/>
                </a:solidFill>
              </a:rPr>
              <a:t>)</a:t>
            </a:r>
            <a:r>
              <a:rPr lang="en-US" sz="2200" dirty="0" smtClean="0"/>
              <a:t>}</a:t>
            </a:r>
          </a:p>
          <a:p>
            <a:r>
              <a:rPr lang="en-US" sz="2200" dirty="0" smtClean="0"/>
              <a:t>Out(B</a:t>
            </a:r>
            <a:r>
              <a:rPr lang="en-US" sz="2200" baseline="-25000" dirty="0" smtClean="0"/>
              <a:t>1</a:t>
            </a:r>
            <a:r>
              <a:rPr lang="en-US" sz="2200" dirty="0" smtClean="0"/>
              <a:t>) = {</a:t>
            </a:r>
            <a:r>
              <a:rPr lang="en-US" sz="2200" dirty="0" smtClean="0">
                <a:solidFill>
                  <a:srgbClr val="FF0000"/>
                </a:solidFill>
              </a:rPr>
              <a:t>(x int I</a:t>
            </a:r>
            <a:r>
              <a:rPr lang="en-US" sz="2200" baseline="-25000" dirty="0" smtClean="0">
                <a:solidFill>
                  <a:srgbClr val="FF0000"/>
                </a:solidFill>
              </a:rPr>
              <a:t>0</a:t>
            </a:r>
            <a:r>
              <a:rPr lang="en-US" sz="2200" dirty="0" smtClean="0">
                <a:solidFill>
                  <a:srgbClr val="FF0000"/>
                </a:solidFill>
              </a:rPr>
              <a:t>) (y int I</a:t>
            </a:r>
            <a:r>
              <a:rPr lang="en-US" sz="2200" baseline="-25000" dirty="0" smtClean="0">
                <a:solidFill>
                  <a:srgbClr val="FF0000"/>
                </a:solidFill>
              </a:rPr>
              <a:t>0</a:t>
            </a:r>
            <a:r>
              <a:rPr lang="en-US" sz="2200" dirty="0" smtClean="0">
                <a:solidFill>
                  <a:srgbClr val="FF0000"/>
                </a:solidFill>
              </a:rPr>
              <a:t>)</a:t>
            </a:r>
            <a:r>
              <a:rPr lang="en-US" sz="2200" dirty="0" smtClean="0"/>
              <a:t>}</a:t>
            </a:r>
            <a:endParaRPr lang="en-US" sz="2200" dirty="0"/>
          </a:p>
        </p:txBody>
      </p:sp>
      <p:sp>
        <p:nvSpPr>
          <p:cNvPr id="24" name="TextBox 23"/>
          <p:cNvSpPr txBox="1"/>
          <p:nvPr/>
        </p:nvSpPr>
        <p:spPr>
          <a:xfrm>
            <a:off x="6241593" y="5077131"/>
            <a:ext cx="16750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In(B</a:t>
            </a:r>
            <a:r>
              <a:rPr lang="en-US" sz="2200" baseline="-25000" dirty="0" smtClean="0"/>
              <a:t>5</a:t>
            </a:r>
            <a:r>
              <a:rPr lang="en-US" sz="2200" dirty="0" smtClean="0"/>
              <a:t>) = { }</a:t>
            </a:r>
          </a:p>
          <a:p>
            <a:r>
              <a:rPr lang="en-US" sz="2200" dirty="0" smtClean="0"/>
              <a:t>Out(B</a:t>
            </a:r>
            <a:r>
              <a:rPr lang="en-US" sz="2200" baseline="-25000" dirty="0" smtClean="0"/>
              <a:t>5</a:t>
            </a:r>
            <a:r>
              <a:rPr lang="en-US" sz="2200" dirty="0" smtClean="0"/>
              <a:t>) = { }</a:t>
            </a:r>
            <a:endParaRPr lang="en-US" sz="2200" dirty="0"/>
          </a:p>
        </p:txBody>
      </p:sp>
      <p:sp>
        <p:nvSpPr>
          <p:cNvPr id="25" name="TextBox 24"/>
          <p:cNvSpPr txBox="1"/>
          <p:nvPr/>
        </p:nvSpPr>
        <p:spPr>
          <a:xfrm>
            <a:off x="4102782" y="5811581"/>
            <a:ext cx="16750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In(B</a:t>
            </a:r>
            <a:r>
              <a:rPr lang="en-US" sz="2200" baseline="-25000" dirty="0" smtClean="0"/>
              <a:t>3</a:t>
            </a:r>
            <a:r>
              <a:rPr lang="en-US" sz="2200" dirty="0" smtClean="0"/>
              <a:t>) = { }</a:t>
            </a:r>
          </a:p>
          <a:p>
            <a:r>
              <a:rPr lang="en-US" sz="2200" dirty="0" smtClean="0"/>
              <a:t>Out(B</a:t>
            </a:r>
            <a:r>
              <a:rPr lang="en-US" sz="2200" baseline="-25000" dirty="0" smtClean="0"/>
              <a:t>3</a:t>
            </a:r>
            <a:r>
              <a:rPr lang="en-US" sz="2200" dirty="0" smtClean="0"/>
              <a:t>) = { }</a:t>
            </a:r>
            <a:endParaRPr lang="en-US" sz="2200" dirty="0"/>
          </a:p>
        </p:txBody>
      </p:sp>
      <p:sp>
        <p:nvSpPr>
          <p:cNvPr id="27" name="TextBox 26"/>
          <p:cNvSpPr txBox="1"/>
          <p:nvPr/>
        </p:nvSpPr>
        <p:spPr>
          <a:xfrm>
            <a:off x="1810995" y="3187596"/>
            <a:ext cx="16750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In(B</a:t>
            </a:r>
            <a:r>
              <a:rPr lang="en-US" sz="2200" baseline="-25000" dirty="0" smtClean="0"/>
              <a:t>4</a:t>
            </a:r>
            <a:r>
              <a:rPr lang="en-US" sz="2200" dirty="0" smtClean="0"/>
              <a:t>) = { }</a:t>
            </a:r>
          </a:p>
          <a:p>
            <a:r>
              <a:rPr lang="en-US" sz="2200" dirty="0" smtClean="0"/>
              <a:t>Out(B</a:t>
            </a:r>
            <a:r>
              <a:rPr lang="en-US" sz="2200" baseline="-25000" dirty="0" smtClean="0"/>
              <a:t>4</a:t>
            </a:r>
            <a:r>
              <a:rPr lang="en-US" sz="2200" dirty="0" smtClean="0"/>
              <a:t>) = { }</a:t>
            </a:r>
            <a:endParaRPr lang="en-US" sz="2200" dirty="0"/>
          </a:p>
        </p:txBody>
      </p:sp>
      <p:sp>
        <p:nvSpPr>
          <p:cNvPr id="29" name="TextBox 28"/>
          <p:cNvSpPr txBox="1"/>
          <p:nvPr/>
        </p:nvSpPr>
        <p:spPr>
          <a:xfrm>
            <a:off x="4901591" y="3928244"/>
            <a:ext cx="16750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In(B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) = { }</a:t>
            </a:r>
          </a:p>
          <a:p>
            <a:r>
              <a:rPr lang="en-US" sz="2200" dirty="0" smtClean="0"/>
              <a:t>Out(B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) = { }</a:t>
            </a:r>
            <a:endParaRPr lang="en-US" sz="2200" dirty="0"/>
          </a:p>
        </p:txBody>
      </p:sp>
      <p:sp>
        <p:nvSpPr>
          <p:cNvPr id="30" name="TextBox 29"/>
          <p:cNvSpPr txBox="1"/>
          <p:nvPr/>
        </p:nvSpPr>
        <p:spPr>
          <a:xfrm>
            <a:off x="4946954" y="1702776"/>
            <a:ext cx="34525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In(I</a:t>
            </a:r>
            <a:r>
              <a:rPr lang="en-US" sz="2200" baseline="-25000" dirty="0" smtClean="0"/>
              <a:t>0</a:t>
            </a:r>
            <a:r>
              <a:rPr lang="en-US" sz="2200" dirty="0" smtClean="0"/>
              <a:t>) = { }</a:t>
            </a:r>
          </a:p>
          <a:p>
            <a:r>
              <a:rPr lang="en-US" sz="2200" dirty="0" smtClean="0"/>
              <a:t>Out(I</a:t>
            </a:r>
            <a:r>
              <a:rPr lang="en-US" sz="2200" baseline="-25000" dirty="0" smtClean="0"/>
              <a:t>0</a:t>
            </a:r>
            <a:r>
              <a:rPr lang="en-US" sz="2200" dirty="0" smtClean="0"/>
              <a:t>) = {(x int I</a:t>
            </a:r>
            <a:r>
              <a:rPr lang="en-US" sz="2200" baseline="-25000" dirty="0" smtClean="0"/>
              <a:t>0</a:t>
            </a:r>
            <a:r>
              <a:rPr lang="en-US" sz="2200" dirty="0" smtClean="0"/>
              <a:t>) (y int I</a:t>
            </a:r>
            <a:r>
              <a:rPr lang="en-US" sz="2200" baseline="-25000" dirty="0" smtClean="0"/>
              <a:t>0</a:t>
            </a:r>
            <a:r>
              <a:rPr lang="en-US" sz="2200" dirty="0" smtClean="0"/>
              <a:t>)}</a:t>
            </a:r>
            <a:endParaRPr lang="en-US" sz="2200" dirty="0"/>
          </a:p>
        </p:txBody>
      </p:sp>
      <p:sp>
        <p:nvSpPr>
          <p:cNvPr id="31" name="TextBox 30"/>
          <p:cNvSpPr txBox="1"/>
          <p:nvPr/>
        </p:nvSpPr>
        <p:spPr>
          <a:xfrm>
            <a:off x="1510347" y="5811581"/>
            <a:ext cx="24265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In(I</a:t>
            </a:r>
            <a:r>
              <a:rPr lang="en-US" sz="2200" baseline="-25000" dirty="0" smtClean="0"/>
              <a:t>1</a:t>
            </a:r>
            <a:r>
              <a:rPr lang="en-US" sz="2200" dirty="0" smtClean="0"/>
              <a:t>) = { }</a:t>
            </a:r>
          </a:p>
          <a:p>
            <a:r>
              <a:rPr lang="en-US" sz="2200" dirty="0" smtClean="0"/>
              <a:t>Out(I</a:t>
            </a:r>
            <a:r>
              <a:rPr lang="en-US" sz="2200" baseline="-25000" dirty="0" smtClean="0"/>
              <a:t>1</a:t>
            </a:r>
            <a:r>
              <a:rPr lang="en-US" sz="2200" dirty="0" smtClean="0"/>
              <a:t>) = {(z int I</a:t>
            </a:r>
            <a:r>
              <a:rPr lang="en-US" sz="2200" baseline="-25000" dirty="0" smtClean="0"/>
              <a:t>1</a:t>
            </a:r>
            <a:r>
              <a:rPr lang="en-US" sz="2200" dirty="0" smtClean="0"/>
              <a:t>)}</a:t>
            </a:r>
            <a:endParaRPr lang="en-US" sz="2200" dirty="0"/>
          </a:p>
        </p:txBody>
      </p:sp>
      <p:sp>
        <p:nvSpPr>
          <p:cNvPr id="32" name="Left Arrow 31"/>
          <p:cNvSpPr/>
          <p:nvPr/>
        </p:nvSpPr>
        <p:spPr>
          <a:xfrm>
            <a:off x="8399517" y="2189238"/>
            <a:ext cx="284864" cy="235097"/>
          </a:xfrm>
          <a:prstGeom prst="lef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EBDB-A883-AE4C-A564-7F2156545832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Polymorphic</a:t>
            </a:r>
            <a:r>
              <a:rPr lang="en-US" dirty="0" smtClean="0"/>
              <a:t> Interfaces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3665296"/>
            <a:ext cx="7498080" cy="2583104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Courier"/>
              </a:rPr>
              <a:t>foo</a:t>
            </a:r>
            <a:r>
              <a:rPr lang="en-US" dirty="0" smtClean="0"/>
              <a:t> has 2 interfaces</a:t>
            </a:r>
          </a:p>
          <a:p>
            <a:pPr lvl="1"/>
            <a:r>
              <a:rPr lang="en-US" dirty="0" smtClean="0">
                <a:latin typeface="Courier"/>
              </a:rPr>
              <a:t>(</a:t>
            </a:r>
            <a:r>
              <a:rPr lang="en-US" b="1" dirty="0" smtClean="0">
                <a:latin typeface="Courier"/>
              </a:rPr>
              <a:t>int</a:t>
            </a:r>
            <a:r>
              <a:rPr lang="en-US" dirty="0" smtClean="0">
                <a:latin typeface="Courier"/>
              </a:rPr>
              <a:t> x, </a:t>
            </a:r>
            <a:r>
              <a:rPr lang="en-US" b="1" dirty="0" smtClean="0">
                <a:latin typeface="Courier"/>
              </a:rPr>
              <a:t>int</a:t>
            </a:r>
            <a:r>
              <a:rPr lang="en-US" dirty="0" smtClean="0">
                <a:latin typeface="Courier"/>
              </a:rPr>
              <a:t> y)</a:t>
            </a:r>
          </a:p>
          <a:p>
            <a:pPr lvl="1"/>
            <a:r>
              <a:rPr lang="en-US" dirty="0" smtClean="0">
                <a:latin typeface="Courier"/>
              </a:rPr>
              <a:t>(</a:t>
            </a:r>
            <a:r>
              <a:rPr lang="en-US" b="1" dirty="0" smtClean="0">
                <a:latin typeface="Courier"/>
              </a:rPr>
              <a:t>int</a:t>
            </a:r>
            <a:r>
              <a:rPr lang="en-US" dirty="0" smtClean="0">
                <a:latin typeface="Courier"/>
              </a:rPr>
              <a:t> z)</a:t>
            </a:r>
          </a:p>
          <a:p>
            <a:r>
              <a:rPr lang="en-US" dirty="0" smtClean="0"/>
              <a:t>When </a:t>
            </a:r>
            <a:r>
              <a:rPr lang="en-US" dirty="0" smtClean="0">
                <a:latin typeface="Courier"/>
              </a:rPr>
              <a:t>foo </a:t>
            </a:r>
            <a:r>
              <a:rPr lang="en-US" dirty="0" smtClean="0"/>
              <a:t>is started </a:t>
            </a:r>
            <a:r>
              <a:rPr lang="en-US" dirty="0" smtClean="0">
                <a:latin typeface="Courier"/>
              </a:rPr>
              <a:t>(</a:t>
            </a:r>
            <a:r>
              <a:rPr lang="en-US" b="1" dirty="0" smtClean="0">
                <a:latin typeface="Courier"/>
              </a:rPr>
              <a:t>int </a:t>
            </a:r>
            <a:r>
              <a:rPr lang="en-US" dirty="0" smtClean="0">
                <a:latin typeface="Courier"/>
              </a:rPr>
              <a:t>x, </a:t>
            </a:r>
            <a:r>
              <a:rPr lang="en-US" b="1" dirty="0" smtClean="0">
                <a:latin typeface="Courier"/>
              </a:rPr>
              <a:t>int </a:t>
            </a:r>
            <a:r>
              <a:rPr lang="en-US" dirty="0" smtClean="0">
                <a:latin typeface="Courier"/>
              </a:rPr>
              <a:t>y) </a:t>
            </a:r>
            <a:r>
              <a:rPr lang="en-US" dirty="0" smtClean="0"/>
              <a:t>is used; subsequently </a:t>
            </a:r>
            <a:r>
              <a:rPr lang="en-US" dirty="0" smtClean="0">
                <a:latin typeface="Courier"/>
              </a:rPr>
              <a:t>(</a:t>
            </a:r>
            <a:r>
              <a:rPr lang="en-US" b="1" dirty="0" smtClean="0">
                <a:latin typeface="Courier"/>
              </a:rPr>
              <a:t>int </a:t>
            </a:r>
            <a:r>
              <a:rPr lang="en-US" dirty="0" smtClean="0">
                <a:latin typeface="Courier"/>
              </a:rPr>
              <a:t>z) </a:t>
            </a:r>
            <a:r>
              <a:rPr lang="en-US" dirty="0" smtClean="0"/>
              <a:t>is used.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935405" y="131662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latin typeface="Courier"/>
              </a:rPr>
              <a:t>mobile void </a:t>
            </a:r>
            <a:r>
              <a:rPr lang="en-US" dirty="0" smtClean="0">
                <a:latin typeface="Courier"/>
              </a:rPr>
              <a:t>foo (</a:t>
            </a:r>
            <a:r>
              <a:rPr lang="en-US" b="1" dirty="0" smtClean="0">
                <a:latin typeface="Courier"/>
              </a:rPr>
              <a:t>int </a:t>
            </a:r>
            <a:r>
              <a:rPr lang="en-US" dirty="0" smtClean="0">
                <a:latin typeface="Courier"/>
              </a:rPr>
              <a:t>x, </a:t>
            </a:r>
            <a:r>
              <a:rPr lang="en-US" b="1" dirty="0" smtClean="0">
                <a:latin typeface="Courier"/>
              </a:rPr>
              <a:t>int </a:t>
            </a:r>
            <a:r>
              <a:rPr lang="en-US" dirty="0" smtClean="0">
                <a:latin typeface="Courier"/>
              </a:rPr>
              <a:t>y) {</a:t>
            </a:r>
          </a:p>
          <a:p>
            <a:r>
              <a:rPr lang="en-US" dirty="0" smtClean="0">
                <a:latin typeface="Courier"/>
              </a:rPr>
              <a:t>  ...</a:t>
            </a:r>
          </a:p>
          <a:p>
            <a:r>
              <a:rPr lang="en-US" dirty="0" smtClean="0">
                <a:latin typeface="Courier"/>
              </a:rPr>
              <a:t>  </a:t>
            </a:r>
            <a:r>
              <a:rPr lang="en-US" b="1" dirty="0" smtClean="0">
                <a:latin typeface="Courier"/>
              </a:rPr>
              <a:t>while </a:t>
            </a:r>
            <a:r>
              <a:rPr lang="en-US" dirty="0" smtClean="0">
                <a:latin typeface="Courier"/>
              </a:rPr>
              <a:t>(...) {</a:t>
            </a:r>
          </a:p>
          <a:p>
            <a:r>
              <a:rPr lang="en-US" dirty="0" smtClean="0">
                <a:latin typeface="Courier"/>
              </a:rPr>
              <a:t>    ...</a:t>
            </a:r>
          </a:p>
          <a:p>
            <a:r>
              <a:rPr lang="en-US" dirty="0" smtClean="0">
                <a:latin typeface="Courier"/>
              </a:rPr>
              <a:t>    </a:t>
            </a:r>
            <a:r>
              <a:rPr lang="en-US" b="1" dirty="0" smtClean="0">
                <a:latin typeface="Courier"/>
              </a:rPr>
              <a:t>suspend resume with </a:t>
            </a:r>
            <a:r>
              <a:rPr lang="en-US" dirty="0" smtClean="0">
                <a:latin typeface="Courier"/>
              </a:rPr>
              <a:t>(</a:t>
            </a:r>
            <a:r>
              <a:rPr lang="en-US" b="1" dirty="0" smtClean="0">
                <a:latin typeface="Courier"/>
              </a:rPr>
              <a:t>int </a:t>
            </a:r>
            <a:r>
              <a:rPr lang="en-US" dirty="0" smtClean="0">
                <a:latin typeface="Courier"/>
              </a:rPr>
              <a:t>z)</a:t>
            </a:r>
          </a:p>
          <a:p>
            <a:r>
              <a:rPr lang="en-US" dirty="0" smtClean="0">
                <a:latin typeface="Courier"/>
              </a:rPr>
              <a:t>    ...</a:t>
            </a:r>
          </a:p>
          <a:p>
            <a:r>
              <a:rPr lang="en-US" dirty="0" smtClean="0">
                <a:latin typeface="Courier"/>
              </a:rPr>
              <a:t>  }</a:t>
            </a:r>
          </a:p>
          <a:p>
            <a:r>
              <a:rPr lang="en-US" dirty="0" smtClean="0">
                <a:latin typeface="Courier"/>
              </a:rPr>
              <a:t>}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EBDB-A883-AE4C-A564-7F2156545832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35608" y="288750"/>
            <a:ext cx="7498080" cy="1143000"/>
          </a:xfrm>
        </p:spPr>
        <p:txBody>
          <a:bodyPr/>
          <a:lstStyle/>
          <a:p>
            <a:r>
              <a:rPr lang="en-US" dirty="0" smtClean="0"/>
              <a:t>Generation 1 Sets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192277" y="1746066"/>
            <a:ext cx="678269" cy="67826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I</a:t>
            </a:r>
            <a:r>
              <a:rPr lang="en-US" sz="3200" baseline="-9000" dirty="0" smtClean="0"/>
              <a:t>0</a:t>
            </a:r>
            <a:endParaRPr lang="en-US" sz="3200" baseline="-9000" dirty="0"/>
          </a:p>
        </p:txBody>
      </p:sp>
      <p:sp>
        <p:nvSpPr>
          <p:cNvPr id="13" name="Rectangle 12"/>
          <p:cNvSpPr/>
          <p:nvPr/>
        </p:nvSpPr>
        <p:spPr>
          <a:xfrm>
            <a:off x="4192277" y="2893255"/>
            <a:ext cx="678269" cy="67826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B</a:t>
            </a:r>
            <a:r>
              <a:rPr lang="en-US" sz="3200" baseline="-9000" dirty="0" smtClean="0"/>
              <a:t>1</a:t>
            </a:r>
            <a:endParaRPr lang="en-US" sz="3200" baseline="-9000" dirty="0"/>
          </a:p>
        </p:txBody>
      </p:sp>
      <p:sp>
        <p:nvSpPr>
          <p:cNvPr id="14" name="Rectangle 13"/>
          <p:cNvSpPr/>
          <p:nvPr/>
        </p:nvSpPr>
        <p:spPr>
          <a:xfrm>
            <a:off x="4192277" y="4012489"/>
            <a:ext cx="678269" cy="67826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B</a:t>
            </a:r>
            <a:r>
              <a:rPr lang="en-US" sz="3200" baseline="-9000" dirty="0" smtClean="0"/>
              <a:t>2</a:t>
            </a:r>
            <a:endParaRPr lang="en-US" sz="3200" baseline="-9000" dirty="0"/>
          </a:p>
        </p:txBody>
      </p:sp>
      <p:sp>
        <p:nvSpPr>
          <p:cNvPr id="15" name="Rectangle 14"/>
          <p:cNvSpPr/>
          <p:nvPr/>
        </p:nvSpPr>
        <p:spPr>
          <a:xfrm>
            <a:off x="4192277" y="5131723"/>
            <a:ext cx="678269" cy="67826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B</a:t>
            </a:r>
            <a:r>
              <a:rPr lang="en-US" sz="3200" baseline="-9000" dirty="0" smtClean="0"/>
              <a:t>3</a:t>
            </a:r>
            <a:endParaRPr lang="en-US" sz="3200" baseline="-9000" dirty="0"/>
          </a:p>
        </p:txBody>
      </p:sp>
      <p:sp>
        <p:nvSpPr>
          <p:cNvPr id="16" name="Rectangle 15"/>
          <p:cNvSpPr/>
          <p:nvPr/>
        </p:nvSpPr>
        <p:spPr>
          <a:xfrm>
            <a:off x="2807750" y="4013283"/>
            <a:ext cx="721562" cy="6774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B</a:t>
            </a:r>
            <a:r>
              <a:rPr lang="en-US" sz="3200" baseline="-9000" dirty="0" smtClean="0"/>
              <a:t>4</a:t>
            </a:r>
            <a:endParaRPr lang="en-US" sz="3200" baseline="-9000" dirty="0"/>
          </a:p>
        </p:txBody>
      </p:sp>
      <p:sp>
        <p:nvSpPr>
          <p:cNvPr id="17" name="Rectangle 16"/>
          <p:cNvSpPr/>
          <p:nvPr/>
        </p:nvSpPr>
        <p:spPr>
          <a:xfrm>
            <a:off x="2807750" y="5133312"/>
            <a:ext cx="678269" cy="67826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I</a:t>
            </a:r>
            <a:r>
              <a:rPr lang="en-US" sz="3200" baseline="-9000" dirty="0" smtClean="0"/>
              <a:t>1</a:t>
            </a:r>
            <a:endParaRPr lang="en-US" sz="3200" baseline="-9000" dirty="0"/>
          </a:p>
        </p:txBody>
      </p:sp>
      <p:sp>
        <p:nvSpPr>
          <p:cNvPr id="18" name="Rectangle 17"/>
          <p:cNvSpPr/>
          <p:nvPr/>
        </p:nvSpPr>
        <p:spPr>
          <a:xfrm>
            <a:off x="5563324" y="5131722"/>
            <a:ext cx="678269" cy="67826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B</a:t>
            </a:r>
            <a:r>
              <a:rPr lang="en-US" sz="3200" baseline="-9000" dirty="0" smtClean="0"/>
              <a:t>5</a:t>
            </a:r>
            <a:endParaRPr lang="en-US" sz="3200" baseline="-9000" dirty="0"/>
          </a:p>
        </p:txBody>
      </p:sp>
      <p:cxnSp>
        <p:nvCxnSpPr>
          <p:cNvPr id="20" name="Straight Arrow Connector 19"/>
          <p:cNvCxnSpPr>
            <a:stCxn id="6" idx="2"/>
            <a:endCxn id="13" idx="0"/>
          </p:cNvCxnSpPr>
          <p:nvPr/>
        </p:nvCxnSpPr>
        <p:spPr>
          <a:xfrm rot="5400000">
            <a:off x="4296952" y="2658795"/>
            <a:ext cx="46892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3" idx="2"/>
          </p:cNvCxnSpPr>
          <p:nvPr/>
        </p:nvCxnSpPr>
        <p:spPr>
          <a:xfrm rot="5400000">
            <a:off x="4310930" y="3792006"/>
            <a:ext cx="44096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4" idx="2"/>
            <a:endCxn id="15" idx="0"/>
          </p:cNvCxnSpPr>
          <p:nvPr/>
        </p:nvCxnSpPr>
        <p:spPr>
          <a:xfrm rot="5400000">
            <a:off x="4310930" y="4911240"/>
            <a:ext cx="44096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5" idx="1"/>
            <a:endCxn id="17" idx="3"/>
          </p:cNvCxnSpPr>
          <p:nvPr/>
        </p:nvCxnSpPr>
        <p:spPr>
          <a:xfrm rot="10800000" flipV="1">
            <a:off x="3486019" y="5470857"/>
            <a:ext cx="706258" cy="15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6" idx="3"/>
          </p:cNvCxnSpPr>
          <p:nvPr/>
        </p:nvCxnSpPr>
        <p:spPr>
          <a:xfrm>
            <a:off x="3529312" y="4352021"/>
            <a:ext cx="662965" cy="203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7" idx="0"/>
          </p:cNvCxnSpPr>
          <p:nvPr/>
        </p:nvCxnSpPr>
        <p:spPr>
          <a:xfrm rot="16200000" flipV="1">
            <a:off x="2925569" y="4911995"/>
            <a:ext cx="441761" cy="8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18" idx="0"/>
          </p:cNvCxnSpPr>
          <p:nvPr/>
        </p:nvCxnSpPr>
        <p:spPr>
          <a:xfrm rot="5400000">
            <a:off x="5512411" y="4741673"/>
            <a:ext cx="78009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4869752" y="4351623"/>
            <a:ext cx="1031913" cy="7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946954" y="2830711"/>
            <a:ext cx="3540866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200" dirty="0" smtClean="0"/>
              <a:t>In(B</a:t>
            </a:r>
            <a:r>
              <a:rPr lang="en-US" sz="2200" baseline="-25000" dirty="0" smtClean="0"/>
              <a:t>1</a:t>
            </a:r>
            <a:r>
              <a:rPr lang="en-US" sz="2200" dirty="0" smtClean="0"/>
              <a:t>) = {(x int I</a:t>
            </a:r>
            <a:r>
              <a:rPr lang="en-US" sz="2200" baseline="-25000" dirty="0" smtClean="0"/>
              <a:t>0</a:t>
            </a:r>
            <a:r>
              <a:rPr lang="en-US" sz="2200" dirty="0" smtClean="0"/>
              <a:t>) (y int I</a:t>
            </a:r>
            <a:r>
              <a:rPr lang="en-US" sz="2200" baseline="-25000" dirty="0" smtClean="0"/>
              <a:t>0</a:t>
            </a:r>
            <a:r>
              <a:rPr lang="en-US" sz="2200" dirty="0" smtClean="0"/>
              <a:t>)}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Out(B</a:t>
            </a:r>
            <a:r>
              <a:rPr lang="en-US" sz="2200" baseline="-25000" dirty="0" smtClean="0">
                <a:solidFill>
                  <a:srgbClr val="000000"/>
                </a:solidFill>
              </a:rPr>
              <a:t>1</a:t>
            </a:r>
            <a:r>
              <a:rPr lang="en-US" sz="2200" dirty="0" smtClean="0">
                <a:solidFill>
                  <a:srgbClr val="000000"/>
                </a:solidFill>
              </a:rPr>
              <a:t>) = {(x int I</a:t>
            </a:r>
            <a:r>
              <a:rPr lang="en-US" sz="2200" baseline="-25000" dirty="0" smtClean="0">
                <a:solidFill>
                  <a:srgbClr val="000000"/>
                </a:solidFill>
              </a:rPr>
              <a:t>0</a:t>
            </a:r>
            <a:r>
              <a:rPr lang="en-US" sz="2200" dirty="0" smtClean="0">
                <a:solidFill>
                  <a:srgbClr val="000000"/>
                </a:solidFill>
              </a:rPr>
              <a:t>) (y int I</a:t>
            </a:r>
            <a:r>
              <a:rPr lang="en-US" sz="2200" baseline="-25000" dirty="0" smtClean="0">
                <a:solidFill>
                  <a:srgbClr val="000000"/>
                </a:solidFill>
              </a:rPr>
              <a:t>0</a:t>
            </a:r>
            <a:r>
              <a:rPr lang="en-US" sz="2200" dirty="0" smtClean="0">
                <a:solidFill>
                  <a:srgbClr val="000000"/>
                </a:solidFill>
              </a:rPr>
              <a:t>)}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41593" y="5077131"/>
            <a:ext cx="16750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In(B</a:t>
            </a:r>
            <a:r>
              <a:rPr lang="en-US" sz="2200" baseline="-25000" dirty="0" smtClean="0"/>
              <a:t>5</a:t>
            </a:r>
            <a:r>
              <a:rPr lang="en-US" sz="2200" dirty="0" smtClean="0"/>
              <a:t>) = { }</a:t>
            </a:r>
          </a:p>
          <a:p>
            <a:r>
              <a:rPr lang="en-US" sz="2200" dirty="0" smtClean="0"/>
              <a:t>Out(B</a:t>
            </a:r>
            <a:r>
              <a:rPr lang="en-US" sz="2200" baseline="-25000" dirty="0" smtClean="0"/>
              <a:t>5</a:t>
            </a:r>
            <a:r>
              <a:rPr lang="en-US" sz="2200" dirty="0" smtClean="0"/>
              <a:t>) = { }</a:t>
            </a:r>
            <a:endParaRPr lang="en-US" sz="2200" dirty="0"/>
          </a:p>
        </p:txBody>
      </p:sp>
      <p:sp>
        <p:nvSpPr>
          <p:cNvPr id="25" name="TextBox 24"/>
          <p:cNvSpPr txBox="1"/>
          <p:nvPr/>
        </p:nvSpPr>
        <p:spPr>
          <a:xfrm>
            <a:off x="4102782" y="5811581"/>
            <a:ext cx="16750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In(B</a:t>
            </a:r>
            <a:r>
              <a:rPr lang="en-US" sz="2200" baseline="-25000" dirty="0" smtClean="0"/>
              <a:t>3</a:t>
            </a:r>
            <a:r>
              <a:rPr lang="en-US" sz="2200" dirty="0" smtClean="0"/>
              <a:t>) = { }</a:t>
            </a:r>
          </a:p>
          <a:p>
            <a:r>
              <a:rPr lang="en-US" sz="2200" dirty="0" smtClean="0"/>
              <a:t>Out(B</a:t>
            </a:r>
            <a:r>
              <a:rPr lang="en-US" sz="2200" baseline="-25000" dirty="0" smtClean="0"/>
              <a:t>3</a:t>
            </a:r>
            <a:r>
              <a:rPr lang="en-US" sz="2200" dirty="0" smtClean="0"/>
              <a:t>) = { }</a:t>
            </a:r>
            <a:endParaRPr lang="en-US" sz="2200" dirty="0"/>
          </a:p>
        </p:txBody>
      </p:sp>
      <p:sp>
        <p:nvSpPr>
          <p:cNvPr id="27" name="TextBox 26"/>
          <p:cNvSpPr txBox="1"/>
          <p:nvPr/>
        </p:nvSpPr>
        <p:spPr>
          <a:xfrm>
            <a:off x="1810995" y="3187596"/>
            <a:ext cx="16750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In(B</a:t>
            </a:r>
            <a:r>
              <a:rPr lang="en-US" sz="2200" baseline="-25000" dirty="0" smtClean="0"/>
              <a:t>4</a:t>
            </a:r>
            <a:r>
              <a:rPr lang="en-US" sz="2200" dirty="0" smtClean="0"/>
              <a:t>) = { }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Out(B</a:t>
            </a:r>
            <a:r>
              <a:rPr lang="en-US" sz="2200" baseline="-25000" dirty="0" smtClean="0">
                <a:solidFill>
                  <a:srgbClr val="000000"/>
                </a:solidFill>
              </a:rPr>
              <a:t>4</a:t>
            </a:r>
            <a:r>
              <a:rPr lang="en-US" sz="2200" dirty="0" smtClean="0">
                <a:solidFill>
                  <a:srgbClr val="000000"/>
                </a:solidFill>
              </a:rPr>
              <a:t>) = { }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01591" y="3928244"/>
            <a:ext cx="1675024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200" dirty="0" smtClean="0"/>
              <a:t>In(B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) = { }</a:t>
            </a:r>
          </a:p>
          <a:p>
            <a:r>
              <a:rPr lang="en-US" sz="2200" dirty="0" smtClean="0"/>
              <a:t>Out(B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) = { }</a:t>
            </a:r>
            <a:endParaRPr lang="en-US" sz="2200" dirty="0"/>
          </a:p>
        </p:txBody>
      </p:sp>
      <p:sp>
        <p:nvSpPr>
          <p:cNvPr id="30" name="TextBox 29"/>
          <p:cNvSpPr txBox="1"/>
          <p:nvPr/>
        </p:nvSpPr>
        <p:spPr>
          <a:xfrm>
            <a:off x="4946954" y="1702776"/>
            <a:ext cx="34525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In(I</a:t>
            </a:r>
            <a:r>
              <a:rPr lang="en-US" sz="2200" baseline="-25000" dirty="0" smtClean="0"/>
              <a:t>0</a:t>
            </a:r>
            <a:r>
              <a:rPr lang="en-US" sz="2200" dirty="0" smtClean="0"/>
              <a:t>) = { }</a:t>
            </a:r>
          </a:p>
          <a:p>
            <a:r>
              <a:rPr lang="en-US" sz="2200" dirty="0" smtClean="0"/>
              <a:t>Out(I</a:t>
            </a:r>
            <a:r>
              <a:rPr lang="en-US" sz="2200" baseline="-25000" dirty="0" smtClean="0"/>
              <a:t>0</a:t>
            </a:r>
            <a:r>
              <a:rPr lang="en-US" sz="2200" dirty="0" smtClean="0"/>
              <a:t>) = {(x int I</a:t>
            </a:r>
            <a:r>
              <a:rPr lang="en-US" sz="2200" baseline="-25000" dirty="0" smtClean="0"/>
              <a:t>0</a:t>
            </a:r>
            <a:r>
              <a:rPr lang="en-US" sz="2200" dirty="0" smtClean="0"/>
              <a:t>) (y int I</a:t>
            </a:r>
            <a:r>
              <a:rPr lang="en-US" sz="2200" baseline="-25000" dirty="0" smtClean="0"/>
              <a:t>0</a:t>
            </a:r>
            <a:r>
              <a:rPr lang="en-US" sz="2200" dirty="0" smtClean="0"/>
              <a:t>)}</a:t>
            </a:r>
            <a:endParaRPr lang="en-US" sz="2200" dirty="0"/>
          </a:p>
        </p:txBody>
      </p:sp>
      <p:sp>
        <p:nvSpPr>
          <p:cNvPr id="31" name="TextBox 30"/>
          <p:cNvSpPr txBox="1"/>
          <p:nvPr/>
        </p:nvSpPr>
        <p:spPr>
          <a:xfrm>
            <a:off x="1510347" y="5811581"/>
            <a:ext cx="24265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In(I</a:t>
            </a:r>
            <a:r>
              <a:rPr lang="en-US" sz="2200" baseline="-25000" dirty="0" smtClean="0"/>
              <a:t>1</a:t>
            </a:r>
            <a:r>
              <a:rPr lang="en-US" sz="2200" dirty="0" smtClean="0"/>
              <a:t>) = { }</a:t>
            </a:r>
          </a:p>
          <a:p>
            <a:r>
              <a:rPr lang="en-US" sz="2200" dirty="0" smtClean="0"/>
              <a:t>Out(I</a:t>
            </a:r>
            <a:r>
              <a:rPr lang="en-US" sz="2200" baseline="-25000" dirty="0" smtClean="0"/>
              <a:t>1</a:t>
            </a:r>
            <a:r>
              <a:rPr lang="en-US" sz="2200" dirty="0" smtClean="0"/>
              <a:t>) = {(z int I</a:t>
            </a:r>
            <a:r>
              <a:rPr lang="en-US" sz="2200" baseline="-25000" dirty="0" smtClean="0"/>
              <a:t>1</a:t>
            </a:r>
            <a:r>
              <a:rPr lang="en-US" sz="2200" dirty="0" smtClean="0"/>
              <a:t>)}</a:t>
            </a:r>
            <a:endParaRPr lang="en-US" sz="2200" dirty="0"/>
          </a:p>
        </p:txBody>
      </p:sp>
      <p:sp>
        <p:nvSpPr>
          <p:cNvPr id="32" name="TextBox 31"/>
          <p:cNvSpPr txBox="1"/>
          <p:nvPr/>
        </p:nvSpPr>
        <p:spPr>
          <a:xfrm>
            <a:off x="2807750" y="1417320"/>
            <a:ext cx="5044971" cy="1384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No Changes in B</a:t>
            </a:r>
            <a:r>
              <a:rPr lang="en-US" sz="2800" baseline="-29000" dirty="0" smtClean="0"/>
              <a:t>2</a:t>
            </a:r>
            <a:r>
              <a:rPr lang="en-US" sz="2800" dirty="0" smtClean="0"/>
              <a:t> since </a:t>
            </a:r>
          </a:p>
          <a:p>
            <a:r>
              <a:rPr lang="en-US" sz="2800" dirty="0" smtClean="0"/>
              <a:t>In(B</a:t>
            </a:r>
            <a:r>
              <a:rPr lang="en-US" sz="2800" baseline="-29000" dirty="0" smtClean="0"/>
              <a:t>2</a:t>
            </a:r>
            <a:r>
              <a:rPr lang="en-US" sz="2800" dirty="0" smtClean="0"/>
              <a:t>) = Out(B</a:t>
            </a:r>
            <a:r>
              <a:rPr lang="en-US" sz="2800" baseline="-29000" dirty="0" smtClean="0"/>
              <a:t>1</a:t>
            </a:r>
            <a:r>
              <a:rPr lang="en-US" sz="2800" dirty="0" smtClean="0"/>
              <a:t>)    Out(B</a:t>
            </a:r>
            <a:r>
              <a:rPr lang="en-US" sz="2800" baseline="-29000" dirty="0" smtClean="0"/>
              <a:t>4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          = { }    {(x int I</a:t>
            </a:r>
            <a:r>
              <a:rPr lang="en-US" sz="2800" baseline="-25000" dirty="0" smtClean="0"/>
              <a:t>0</a:t>
            </a:r>
            <a:r>
              <a:rPr lang="en-US" sz="2800" dirty="0" smtClean="0"/>
              <a:t>) (y int I</a:t>
            </a:r>
            <a:r>
              <a:rPr lang="en-US" sz="2800" baseline="-25000" dirty="0" smtClean="0"/>
              <a:t>0</a:t>
            </a:r>
            <a:r>
              <a:rPr lang="en-US" sz="2800" dirty="0" smtClean="0"/>
              <a:t>)}</a:t>
            </a:r>
            <a:endParaRPr lang="en-US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5254872" y="1869213"/>
            <a:ext cx="475210" cy="58477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r>
              <a:rPr lang="en-US" sz="3200" dirty="0" smtClean="0"/>
              <a:t>U</a:t>
            </a:r>
            <a:endParaRPr lang="en-US" sz="3200" dirty="0"/>
          </a:p>
        </p:txBody>
      </p:sp>
      <p:sp>
        <p:nvSpPr>
          <p:cNvPr id="35" name="TextBox 34"/>
          <p:cNvSpPr txBox="1"/>
          <p:nvPr/>
        </p:nvSpPr>
        <p:spPr>
          <a:xfrm>
            <a:off x="4526981" y="2295783"/>
            <a:ext cx="475210" cy="58477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r>
              <a:rPr lang="en-US" sz="3200" dirty="0" smtClean="0"/>
              <a:t>U</a:t>
            </a:r>
            <a:endParaRPr lang="en-US" sz="3200" dirty="0"/>
          </a:p>
        </p:txBody>
      </p:sp>
      <p:sp>
        <p:nvSpPr>
          <p:cNvPr id="36" name="Left Arrow 35"/>
          <p:cNvSpPr/>
          <p:nvPr/>
        </p:nvSpPr>
        <p:spPr>
          <a:xfrm>
            <a:off x="8487820" y="3349315"/>
            <a:ext cx="284864" cy="235097"/>
          </a:xfrm>
          <a:prstGeom prst="lef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Left Arrow 36"/>
          <p:cNvSpPr/>
          <p:nvPr/>
        </p:nvSpPr>
        <p:spPr>
          <a:xfrm flipH="1">
            <a:off x="1510347" y="3624342"/>
            <a:ext cx="331900" cy="235097"/>
          </a:xfrm>
          <a:prstGeom prst="lef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EBDB-A883-AE4C-A564-7F2156545832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Generation 1 Sets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192277" y="1746066"/>
            <a:ext cx="678269" cy="67826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I</a:t>
            </a:r>
            <a:r>
              <a:rPr lang="en-US" sz="3200" baseline="-9000" dirty="0" smtClean="0"/>
              <a:t>0</a:t>
            </a:r>
            <a:endParaRPr lang="en-US" sz="3200" baseline="-9000" dirty="0"/>
          </a:p>
        </p:txBody>
      </p:sp>
      <p:sp>
        <p:nvSpPr>
          <p:cNvPr id="13" name="Rectangle 12"/>
          <p:cNvSpPr/>
          <p:nvPr/>
        </p:nvSpPr>
        <p:spPr>
          <a:xfrm>
            <a:off x="4192277" y="2893255"/>
            <a:ext cx="678269" cy="67826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B</a:t>
            </a:r>
            <a:r>
              <a:rPr lang="en-US" sz="3200" baseline="-9000" dirty="0" smtClean="0"/>
              <a:t>1</a:t>
            </a:r>
            <a:endParaRPr lang="en-US" sz="3200" baseline="-9000" dirty="0"/>
          </a:p>
        </p:txBody>
      </p:sp>
      <p:sp>
        <p:nvSpPr>
          <p:cNvPr id="14" name="Rectangle 13"/>
          <p:cNvSpPr/>
          <p:nvPr/>
        </p:nvSpPr>
        <p:spPr>
          <a:xfrm>
            <a:off x="4192277" y="4012489"/>
            <a:ext cx="678269" cy="67826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B</a:t>
            </a:r>
            <a:r>
              <a:rPr lang="en-US" sz="3200" baseline="-9000" dirty="0" smtClean="0"/>
              <a:t>2</a:t>
            </a:r>
            <a:endParaRPr lang="en-US" sz="3200" baseline="-9000" dirty="0"/>
          </a:p>
        </p:txBody>
      </p:sp>
      <p:sp>
        <p:nvSpPr>
          <p:cNvPr id="15" name="Rectangle 14"/>
          <p:cNvSpPr/>
          <p:nvPr/>
        </p:nvSpPr>
        <p:spPr>
          <a:xfrm>
            <a:off x="4192277" y="5131723"/>
            <a:ext cx="678269" cy="67826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B</a:t>
            </a:r>
            <a:r>
              <a:rPr lang="en-US" sz="3200" baseline="-9000" dirty="0" smtClean="0"/>
              <a:t>3</a:t>
            </a:r>
            <a:endParaRPr lang="en-US" sz="3200" baseline="-9000" dirty="0"/>
          </a:p>
        </p:txBody>
      </p:sp>
      <p:sp>
        <p:nvSpPr>
          <p:cNvPr id="16" name="Rectangle 15"/>
          <p:cNvSpPr/>
          <p:nvPr/>
        </p:nvSpPr>
        <p:spPr>
          <a:xfrm>
            <a:off x="2807750" y="4013283"/>
            <a:ext cx="721562" cy="6774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B</a:t>
            </a:r>
            <a:r>
              <a:rPr lang="en-US" sz="3200" baseline="-9000" dirty="0" smtClean="0"/>
              <a:t>4</a:t>
            </a:r>
            <a:endParaRPr lang="en-US" sz="3200" baseline="-9000" dirty="0"/>
          </a:p>
        </p:txBody>
      </p:sp>
      <p:sp>
        <p:nvSpPr>
          <p:cNvPr id="17" name="Rectangle 16"/>
          <p:cNvSpPr/>
          <p:nvPr/>
        </p:nvSpPr>
        <p:spPr>
          <a:xfrm>
            <a:off x="2807750" y="5133312"/>
            <a:ext cx="678269" cy="67826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I</a:t>
            </a:r>
            <a:r>
              <a:rPr lang="en-US" sz="3200" baseline="-9000" dirty="0" smtClean="0"/>
              <a:t>1</a:t>
            </a:r>
            <a:endParaRPr lang="en-US" sz="3200" baseline="-9000" dirty="0"/>
          </a:p>
        </p:txBody>
      </p:sp>
      <p:sp>
        <p:nvSpPr>
          <p:cNvPr id="18" name="Rectangle 17"/>
          <p:cNvSpPr/>
          <p:nvPr/>
        </p:nvSpPr>
        <p:spPr>
          <a:xfrm>
            <a:off x="5563324" y="5131722"/>
            <a:ext cx="678269" cy="67826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B</a:t>
            </a:r>
            <a:r>
              <a:rPr lang="en-US" sz="3200" baseline="-9000" dirty="0" smtClean="0"/>
              <a:t>5</a:t>
            </a:r>
            <a:endParaRPr lang="en-US" sz="3200" baseline="-9000" dirty="0"/>
          </a:p>
        </p:txBody>
      </p:sp>
      <p:cxnSp>
        <p:nvCxnSpPr>
          <p:cNvPr id="20" name="Straight Arrow Connector 19"/>
          <p:cNvCxnSpPr>
            <a:stCxn id="6" idx="2"/>
            <a:endCxn id="13" idx="0"/>
          </p:cNvCxnSpPr>
          <p:nvPr/>
        </p:nvCxnSpPr>
        <p:spPr>
          <a:xfrm rot="5400000">
            <a:off x="4296952" y="2658795"/>
            <a:ext cx="46892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3" idx="2"/>
          </p:cNvCxnSpPr>
          <p:nvPr/>
        </p:nvCxnSpPr>
        <p:spPr>
          <a:xfrm rot="5400000">
            <a:off x="4310930" y="3792006"/>
            <a:ext cx="44096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4" idx="2"/>
            <a:endCxn id="15" idx="0"/>
          </p:cNvCxnSpPr>
          <p:nvPr/>
        </p:nvCxnSpPr>
        <p:spPr>
          <a:xfrm rot="5400000">
            <a:off x="4310930" y="4911240"/>
            <a:ext cx="44096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5" idx="1"/>
            <a:endCxn id="17" idx="3"/>
          </p:cNvCxnSpPr>
          <p:nvPr/>
        </p:nvCxnSpPr>
        <p:spPr>
          <a:xfrm rot="10800000" flipV="1">
            <a:off x="3486019" y="5470857"/>
            <a:ext cx="706258" cy="15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6" idx="3"/>
          </p:cNvCxnSpPr>
          <p:nvPr/>
        </p:nvCxnSpPr>
        <p:spPr>
          <a:xfrm>
            <a:off x="3529312" y="4352021"/>
            <a:ext cx="662965" cy="203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7" idx="0"/>
          </p:cNvCxnSpPr>
          <p:nvPr/>
        </p:nvCxnSpPr>
        <p:spPr>
          <a:xfrm rot="16200000" flipV="1">
            <a:off x="2925569" y="4911995"/>
            <a:ext cx="441761" cy="8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18" idx="0"/>
          </p:cNvCxnSpPr>
          <p:nvPr/>
        </p:nvCxnSpPr>
        <p:spPr>
          <a:xfrm rot="5400000">
            <a:off x="5512411" y="4741673"/>
            <a:ext cx="78009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4869752" y="4351623"/>
            <a:ext cx="1031913" cy="7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946954" y="2830711"/>
            <a:ext cx="3540866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200" dirty="0" smtClean="0"/>
              <a:t>In(B</a:t>
            </a:r>
            <a:r>
              <a:rPr lang="en-US" sz="2200" baseline="-25000" dirty="0" smtClean="0"/>
              <a:t>1</a:t>
            </a:r>
            <a:r>
              <a:rPr lang="en-US" sz="2200" dirty="0" smtClean="0"/>
              <a:t>) = {(x int I</a:t>
            </a:r>
            <a:r>
              <a:rPr lang="en-US" sz="2200" baseline="-25000" dirty="0" smtClean="0"/>
              <a:t>0</a:t>
            </a:r>
            <a:r>
              <a:rPr lang="en-US" sz="2200" dirty="0" smtClean="0"/>
              <a:t>) (y int I</a:t>
            </a:r>
            <a:r>
              <a:rPr lang="en-US" sz="2200" baseline="-25000" dirty="0" smtClean="0"/>
              <a:t>0</a:t>
            </a:r>
            <a:r>
              <a:rPr lang="en-US" sz="2200" dirty="0" smtClean="0"/>
              <a:t>)}</a:t>
            </a:r>
          </a:p>
          <a:p>
            <a:r>
              <a:rPr lang="en-US" sz="2200" dirty="0" smtClean="0"/>
              <a:t>Out(B</a:t>
            </a:r>
            <a:r>
              <a:rPr lang="en-US" sz="2200" baseline="-25000" dirty="0" smtClean="0"/>
              <a:t>1</a:t>
            </a:r>
            <a:r>
              <a:rPr lang="en-US" sz="2200" dirty="0" smtClean="0"/>
              <a:t>) = {(x int I</a:t>
            </a:r>
            <a:r>
              <a:rPr lang="en-US" sz="2200" baseline="-25000" dirty="0" smtClean="0"/>
              <a:t>0</a:t>
            </a:r>
            <a:r>
              <a:rPr lang="en-US" sz="2200" dirty="0" smtClean="0"/>
              <a:t>) (y int I</a:t>
            </a:r>
            <a:r>
              <a:rPr lang="en-US" sz="2200" baseline="-25000" dirty="0" smtClean="0"/>
              <a:t>0</a:t>
            </a:r>
            <a:r>
              <a:rPr lang="en-US" sz="2200" dirty="0" smtClean="0"/>
              <a:t>)}</a:t>
            </a:r>
            <a:endParaRPr lang="en-US" sz="2200" dirty="0"/>
          </a:p>
        </p:txBody>
      </p:sp>
      <p:sp>
        <p:nvSpPr>
          <p:cNvPr id="24" name="TextBox 23"/>
          <p:cNvSpPr txBox="1"/>
          <p:nvPr/>
        </p:nvSpPr>
        <p:spPr>
          <a:xfrm>
            <a:off x="6241593" y="5077131"/>
            <a:ext cx="16750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In(B</a:t>
            </a:r>
            <a:r>
              <a:rPr lang="en-US" sz="2200" baseline="-25000" dirty="0" smtClean="0"/>
              <a:t>5</a:t>
            </a:r>
            <a:r>
              <a:rPr lang="en-US" sz="2200" dirty="0" smtClean="0"/>
              <a:t>) = { }</a:t>
            </a:r>
          </a:p>
          <a:p>
            <a:r>
              <a:rPr lang="en-US" sz="2200" dirty="0" smtClean="0"/>
              <a:t>Out(B</a:t>
            </a:r>
            <a:r>
              <a:rPr lang="en-US" sz="2200" baseline="-25000" dirty="0" smtClean="0"/>
              <a:t>5</a:t>
            </a:r>
            <a:r>
              <a:rPr lang="en-US" sz="2200" dirty="0" smtClean="0"/>
              <a:t>) = { }</a:t>
            </a:r>
            <a:endParaRPr lang="en-US" sz="2200" dirty="0"/>
          </a:p>
        </p:txBody>
      </p:sp>
      <p:sp>
        <p:nvSpPr>
          <p:cNvPr id="25" name="TextBox 24"/>
          <p:cNvSpPr txBox="1"/>
          <p:nvPr/>
        </p:nvSpPr>
        <p:spPr>
          <a:xfrm>
            <a:off x="4102782" y="5811581"/>
            <a:ext cx="1675024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200" dirty="0" smtClean="0"/>
              <a:t>In(B</a:t>
            </a:r>
            <a:r>
              <a:rPr lang="en-US" sz="2200" baseline="-25000" dirty="0" smtClean="0"/>
              <a:t>3</a:t>
            </a:r>
            <a:r>
              <a:rPr lang="en-US" sz="2200" dirty="0" smtClean="0"/>
              <a:t>) = { }</a:t>
            </a:r>
          </a:p>
          <a:p>
            <a:r>
              <a:rPr lang="en-US" sz="2200" dirty="0" smtClean="0"/>
              <a:t>Out(B</a:t>
            </a:r>
            <a:r>
              <a:rPr lang="en-US" sz="2200" baseline="-25000" dirty="0" smtClean="0"/>
              <a:t>3</a:t>
            </a:r>
            <a:r>
              <a:rPr lang="en-US" sz="2200" dirty="0" smtClean="0"/>
              <a:t>) = { }</a:t>
            </a:r>
            <a:endParaRPr lang="en-US" sz="2200" dirty="0"/>
          </a:p>
        </p:txBody>
      </p:sp>
      <p:sp>
        <p:nvSpPr>
          <p:cNvPr id="27" name="TextBox 26"/>
          <p:cNvSpPr txBox="1"/>
          <p:nvPr/>
        </p:nvSpPr>
        <p:spPr>
          <a:xfrm>
            <a:off x="1810995" y="3187596"/>
            <a:ext cx="16750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In(B</a:t>
            </a:r>
            <a:r>
              <a:rPr lang="en-US" sz="2200" baseline="-25000" dirty="0" smtClean="0"/>
              <a:t>4</a:t>
            </a:r>
            <a:r>
              <a:rPr lang="en-US" sz="2200" dirty="0" smtClean="0"/>
              <a:t>) = { }</a:t>
            </a:r>
          </a:p>
          <a:p>
            <a:r>
              <a:rPr lang="en-US" sz="2200" dirty="0" smtClean="0"/>
              <a:t>Out(B</a:t>
            </a:r>
            <a:r>
              <a:rPr lang="en-US" sz="2200" baseline="-25000" dirty="0" smtClean="0"/>
              <a:t>4</a:t>
            </a:r>
            <a:r>
              <a:rPr lang="en-US" sz="2200" dirty="0" smtClean="0"/>
              <a:t>) = { }</a:t>
            </a:r>
            <a:endParaRPr lang="en-US" sz="2200" dirty="0"/>
          </a:p>
        </p:txBody>
      </p:sp>
      <p:sp>
        <p:nvSpPr>
          <p:cNvPr id="29" name="TextBox 28"/>
          <p:cNvSpPr txBox="1"/>
          <p:nvPr/>
        </p:nvSpPr>
        <p:spPr>
          <a:xfrm>
            <a:off x="4901591" y="3928244"/>
            <a:ext cx="1675024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200" dirty="0" smtClean="0"/>
              <a:t>In(B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) = { }</a:t>
            </a:r>
          </a:p>
          <a:p>
            <a:r>
              <a:rPr lang="en-US" sz="2200" dirty="0" smtClean="0"/>
              <a:t>Out(B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) = { }</a:t>
            </a:r>
            <a:endParaRPr lang="en-US" sz="2200" dirty="0"/>
          </a:p>
        </p:txBody>
      </p:sp>
      <p:sp>
        <p:nvSpPr>
          <p:cNvPr id="30" name="TextBox 29"/>
          <p:cNvSpPr txBox="1"/>
          <p:nvPr/>
        </p:nvSpPr>
        <p:spPr>
          <a:xfrm>
            <a:off x="4946954" y="1702776"/>
            <a:ext cx="34525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In(I</a:t>
            </a:r>
            <a:r>
              <a:rPr lang="en-US" sz="2200" baseline="-25000" dirty="0" smtClean="0"/>
              <a:t>0</a:t>
            </a:r>
            <a:r>
              <a:rPr lang="en-US" sz="2200" dirty="0" smtClean="0"/>
              <a:t>) = { }</a:t>
            </a:r>
          </a:p>
          <a:p>
            <a:r>
              <a:rPr lang="en-US" sz="2200" dirty="0" smtClean="0"/>
              <a:t>Out(I</a:t>
            </a:r>
            <a:r>
              <a:rPr lang="en-US" sz="2200" baseline="-25000" dirty="0" smtClean="0"/>
              <a:t>0</a:t>
            </a:r>
            <a:r>
              <a:rPr lang="en-US" sz="2200" dirty="0" smtClean="0"/>
              <a:t>) = {(x int I</a:t>
            </a:r>
            <a:r>
              <a:rPr lang="en-US" sz="2200" baseline="-25000" dirty="0" smtClean="0"/>
              <a:t>0</a:t>
            </a:r>
            <a:r>
              <a:rPr lang="en-US" sz="2200" dirty="0" smtClean="0"/>
              <a:t>) (y int I</a:t>
            </a:r>
            <a:r>
              <a:rPr lang="en-US" sz="2200" baseline="-25000" dirty="0" smtClean="0"/>
              <a:t>0</a:t>
            </a:r>
            <a:r>
              <a:rPr lang="en-US" sz="2200" dirty="0" smtClean="0"/>
              <a:t>)}</a:t>
            </a:r>
            <a:endParaRPr lang="en-US" sz="2200" dirty="0"/>
          </a:p>
        </p:txBody>
      </p:sp>
      <p:sp>
        <p:nvSpPr>
          <p:cNvPr id="31" name="TextBox 30"/>
          <p:cNvSpPr txBox="1"/>
          <p:nvPr/>
        </p:nvSpPr>
        <p:spPr>
          <a:xfrm>
            <a:off x="1510347" y="5811581"/>
            <a:ext cx="24265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In(I</a:t>
            </a:r>
            <a:r>
              <a:rPr lang="en-US" sz="2200" baseline="-25000" dirty="0" smtClean="0"/>
              <a:t>1</a:t>
            </a:r>
            <a:r>
              <a:rPr lang="en-US" sz="2200" dirty="0" smtClean="0"/>
              <a:t>) = { }</a:t>
            </a:r>
          </a:p>
          <a:p>
            <a:r>
              <a:rPr lang="en-US" sz="2200" dirty="0" smtClean="0"/>
              <a:t>Out(I</a:t>
            </a:r>
            <a:r>
              <a:rPr lang="en-US" sz="2200" baseline="-25000" dirty="0" smtClean="0"/>
              <a:t>1</a:t>
            </a:r>
            <a:r>
              <a:rPr lang="en-US" sz="2200" dirty="0" smtClean="0"/>
              <a:t>) = {(z int I</a:t>
            </a:r>
            <a:r>
              <a:rPr lang="en-US" sz="2200" baseline="-25000" dirty="0" smtClean="0"/>
              <a:t>1</a:t>
            </a:r>
            <a:r>
              <a:rPr lang="en-US" sz="2200" dirty="0" smtClean="0"/>
              <a:t>)}</a:t>
            </a:r>
            <a:endParaRPr lang="en-US" sz="2200" dirty="0"/>
          </a:p>
        </p:txBody>
      </p:sp>
      <p:sp>
        <p:nvSpPr>
          <p:cNvPr id="32" name="Left Arrow 31"/>
          <p:cNvSpPr/>
          <p:nvPr/>
        </p:nvSpPr>
        <p:spPr>
          <a:xfrm>
            <a:off x="6576615" y="4384476"/>
            <a:ext cx="284864" cy="235097"/>
          </a:xfrm>
          <a:prstGeom prst="lef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EBDB-A883-AE4C-A564-7F2156545832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Generation 1 Sets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192277" y="1746066"/>
            <a:ext cx="678269" cy="67826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I</a:t>
            </a:r>
            <a:r>
              <a:rPr lang="en-US" sz="3200" baseline="-9000" dirty="0" smtClean="0"/>
              <a:t>0</a:t>
            </a:r>
            <a:endParaRPr lang="en-US" sz="3200" baseline="-9000" dirty="0"/>
          </a:p>
        </p:txBody>
      </p:sp>
      <p:sp>
        <p:nvSpPr>
          <p:cNvPr id="13" name="Rectangle 12"/>
          <p:cNvSpPr/>
          <p:nvPr/>
        </p:nvSpPr>
        <p:spPr>
          <a:xfrm>
            <a:off x="4192277" y="2893255"/>
            <a:ext cx="678269" cy="67826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B</a:t>
            </a:r>
            <a:r>
              <a:rPr lang="en-US" sz="3200" baseline="-9000" dirty="0" smtClean="0"/>
              <a:t>1</a:t>
            </a:r>
            <a:endParaRPr lang="en-US" sz="3200" baseline="-9000" dirty="0"/>
          </a:p>
        </p:txBody>
      </p:sp>
      <p:sp>
        <p:nvSpPr>
          <p:cNvPr id="14" name="Rectangle 13"/>
          <p:cNvSpPr/>
          <p:nvPr/>
        </p:nvSpPr>
        <p:spPr>
          <a:xfrm>
            <a:off x="4192277" y="4012489"/>
            <a:ext cx="678269" cy="67826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B</a:t>
            </a:r>
            <a:r>
              <a:rPr lang="en-US" sz="3200" baseline="-9000" dirty="0" smtClean="0"/>
              <a:t>2</a:t>
            </a:r>
            <a:endParaRPr lang="en-US" sz="3200" baseline="-9000" dirty="0"/>
          </a:p>
        </p:txBody>
      </p:sp>
      <p:sp>
        <p:nvSpPr>
          <p:cNvPr id="15" name="Rectangle 14"/>
          <p:cNvSpPr/>
          <p:nvPr/>
        </p:nvSpPr>
        <p:spPr>
          <a:xfrm>
            <a:off x="4192277" y="5131723"/>
            <a:ext cx="678269" cy="67826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B</a:t>
            </a:r>
            <a:r>
              <a:rPr lang="en-US" sz="3200" baseline="-9000" dirty="0" smtClean="0"/>
              <a:t>3</a:t>
            </a:r>
            <a:endParaRPr lang="en-US" sz="3200" baseline="-9000" dirty="0"/>
          </a:p>
        </p:txBody>
      </p:sp>
      <p:sp>
        <p:nvSpPr>
          <p:cNvPr id="16" name="Rectangle 15"/>
          <p:cNvSpPr/>
          <p:nvPr/>
        </p:nvSpPr>
        <p:spPr>
          <a:xfrm>
            <a:off x="2807750" y="4013283"/>
            <a:ext cx="721562" cy="67747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B</a:t>
            </a:r>
            <a:r>
              <a:rPr lang="en-US" sz="3200" baseline="-9000" dirty="0" smtClean="0"/>
              <a:t>4</a:t>
            </a:r>
            <a:endParaRPr lang="en-US" sz="3200" baseline="-9000" dirty="0"/>
          </a:p>
        </p:txBody>
      </p:sp>
      <p:sp>
        <p:nvSpPr>
          <p:cNvPr id="17" name="Rectangle 16"/>
          <p:cNvSpPr/>
          <p:nvPr/>
        </p:nvSpPr>
        <p:spPr>
          <a:xfrm>
            <a:off x="2807750" y="5133312"/>
            <a:ext cx="678269" cy="67826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I</a:t>
            </a:r>
            <a:r>
              <a:rPr lang="en-US" sz="3200" baseline="-9000" dirty="0" smtClean="0"/>
              <a:t>1</a:t>
            </a:r>
            <a:endParaRPr lang="en-US" sz="3200" baseline="-9000" dirty="0"/>
          </a:p>
        </p:txBody>
      </p:sp>
      <p:sp>
        <p:nvSpPr>
          <p:cNvPr id="18" name="Rectangle 17"/>
          <p:cNvSpPr/>
          <p:nvPr/>
        </p:nvSpPr>
        <p:spPr>
          <a:xfrm>
            <a:off x="5563324" y="5131722"/>
            <a:ext cx="678269" cy="67826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B</a:t>
            </a:r>
            <a:r>
              <a:rPr lang="en-US" sz="3200" baseline="-9000" dirty="0" smtClean="0"/>
              <a:t>5</a:t>
            </a:r>
            <a:endParaRPr lang="en-US" sz="3200" baseline="-9000" dirty="0"/>
          </a:p>
        </p:txBody>
      </p:sp>
      <p:cxnSp>
        <p:nvCxnSpPr>
          <p:cNvPr id="20" name="Straight Arrow Connector 19"/>
          <p:cNvCxnSpPr>
            <a:stCxn id="6" idx="2"/>
            <a:endCxn id="13" idx="0"/>
          </p:cNvCxnSpPr>
          <p:nvPr/>
        </p:nvCxnSpPr>
        <p:spPr>
          <a:xfrm rot="5400000">
            <a:off x="4296952" y="2658795"/>
            <a:ext cx="46892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3" idx="2"/>
          </p:cNvCxnSpPr>
          <p:nvPr/>
        </p:nvCxnSpPr>
        <p:spPr>
          <a:xfrm rot="5400000">
            <a:off x="4310930" y="3792006"/>
            <a:ext cx="44096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4" idx="2"/>
            <a:endCxn id="15" idx="0"/>
          </p:cNvCxnSpPr>
          <p:nvPr/>
        </p:nvCxnSpPr>
        <p:spPr>
          <a:xfrm rot="5400000">
            <a:off x="4310930" y="4911240"/>
            <a:ext cx="44096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5" idx="1"/>
            <a:endCxn id="17" idx="3"/>
          </p:cNvCxnSpPr>
          <p:nvPr/>
        </p:nvCxnSpPr>
        <p:spPr>
          <a:xfrm rot="10800000" flipV="1">
            <a:off x="3486019" y="5470857"/>
            <a:ext cx="706258" cy="15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6" idx="3"/>
          </p:cNvCxnSpPr>
          <p:nvPr/>
        </p:nvCxnSpPr>
        <p:spPr>
          <a:xfrm>
            <a:off x="3529312" y="4352021"/>
            <a:ext cx="662965" cy="203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7" idx="0"/>
          </p:cNvCxnSpPr>
          <p:nvPr/>
        </p:nvCxnSpPr>
        <p:spPr>
          <a:xfrm rot="16200000" flipV="1">
            <a:off x="2925569" y="4911995"/>
            <a:ext cx="441761" cy="8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18" idx="0"/>
          </p:cNvCxnSpPr>
          <p:nvPr/>
        </p:nvCxnSpPr>
        <p:spPr>
          <a:xfrm rot="5400000">
            <a:off x="5512411" y="4741673"/>
            <a:ext cx="78009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4869752" y="4351623"/>
            <a:ext cx="1031913" cy="7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946954" y="2830711"/>
            <a:ext cx="3540866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200" dirty="0" smtClean="0"/>
              <a:t>In(B</a:t>
            </a:r>
            <a:r>
              <a:rPr lang="en-US" sz="2200" baseline="-25000" dirty="0" smtClean="0"/>
              <a:t>1</a:t>
            </a:r>
            <a:r>
              <a:rPr lang="en-US" sz="2200" dirty="0" smtClean="0"/>
              <a:t>) = {(x int I</a:t>
            </a:r>
            <a:r>
              <a:rPr lang="en-US" sz="2200" baseline="-25000" dirty="0" smtClean="0"/>
              <a:t>0</a:t>
            </a:r>
            <a:r>
              <a:rPr lang="en-US" sz="2200" dirty="0" smtClean="0"/>
              <a:t>) (y int I</a:t>
            </a:r>
            <a:r>
              <a:rPr lang="en-US" sz="2200" baseline="-25000" dirty="0" smtClean="0"/>
              <a:t>0</a:t>
            </a:r>
            <a:r>
              <a:rPr lang="en-US" sz="2200" dirty="0" smtClean="0"/>
              <a:t>)}</a:t>
            </a:r>
          </a:p>
          <a:p>
            <a:r>
              <a:rPr lang="en-US" sz="2200" dirty="0" smtClean="0"/>
              <a:t>Out(B</a:t>
            </a:r>
            <a:r>
              <a:rPr lang="en-US" sz="2200" baseline="-25000" dirty="0" smtClean="0"/>
              <a:t>1</a:t>
            </a:r>
            <a:r>
              <a:rPr lang="en-US" sz="2200" dirty="0" smtClean="0"/>
              <a:t>) = {(x int I</a:t>
            </a:r>
            <a:r>
              <a:rPr lang="en-US" sz="2200" baseline="-25000" dirty="0" smtClean="0"/>
              <a:t>0</a:t>
            </a:r>
            <a:r>
              <a:rPr lang="en-US" sz="2200" dirty="0" smtClean="0"/>
              <a:t>) (y int I</a:t>
            </a:r>
            <a:r>
              <a:rPr lang="en-US" sz="2200" baseline="-25000" dirty="0" smtClean="0"/>
              <a:t>0</a:t>
            </a:r>
            <a:r>
              <a:rPr lang="en-US" sz="2200" dirty="0" smtClean="0"/>
              <a:t>)}</a:t>
            </a:r>
            <a:endParaRPr lang="en-US" sz="2200" dirty="0"/>
          </a:p>
        </p:txBody>
      </p:sp>
      <p:sp>
        <p:nvSpPr>
          <p:cNvPr id="24" name="TextBox 23"/>
          <p:cNvSpPr txBox="1"/>
          <p:nvPr/>
        </p:nvSpPr>
        <p:spPr>
          <a:xfrm>
            <a:off x="6241593" y="5077131"/>
            <a:ext cx="16750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In(B</a:t>
            </a:r>
            <a:r>
              <a:rPr lang="en-US" sz="2200" baseline="-25000" dirty="0" smtClean="0"/>
              <a:t>5</a:t>
            </a:r>
            <a:r>
              <a:rPr lang="en-US" sz="2200" dirty="0" smtClean="0"/>
              <a:t>) = { }</a:t>
            </a:r>
          </a:p>
          <a:p>
            <a:r>
              <a:rPr lang="en-US" sz="2200" dirty="0" smtClean="0"/>
              <a:t>Out(B</a:t>
            </a:r>
            <a:r>
              <a:rPr lang="en-US" sz="2200" baseline="-25000" dirty="0" smtClean="0"/>
              <a:t>5</a:t>
            </a:r>
            <a:r>
              <a:rPr lang="en-US" sz="2200" dirty="0" smtClean="0"/>
              <a:t>) = { }</a:t>
            </a:r>
            <a:endParaRPr lang="en-US" sz="2200" dirty="0"/>
          </a:p>
        </p:txBody>
      </p:sp>
      <p:sp>
        <p:nvSpPr>
          <p:cNvPr id="25" name="TextBox 24"/>
          <p:cNvSpPr txBox="1"/>
          <p:nvPr/>
        </p:nvSpPr>
        <p:spPr>
          <a:xfrm>
            <a:off x="4102782" y="5811581"/>
            <a:ext cx="1675024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200" dirty="0" smtClean="0"/>
              <a:t>In(B</a:t>
            </a:r>
            <a:r>
              <a:rPr lang="en-US" sz="2200" baseline="-25000" dirty="0" smtClean="0"/>
              <a:t>3</a:t>
            </a:r>
            <a:r>
              <a:rPr lang="en-US" sz="2200" dirty="0" smtClean="0"/>
              <a:t>) = { }</a:t>
            </a:r>
          </a:p>
          <a:p>
            <a:r>
              <a:rPr lang="en-US" sz="2200" dirty="0" smtClean="0"/>
              <a:t>Out(B</a:t>
            </a:r>
            <a:r>
              <a:rPr lang="en-US" sz="2200" baseline="-25000" dirty="0" smtClean="0"/>
              <a:t>3</a:t>
            </a:r>
            <a:r>
              <a:rPr lang="en-US" sz="2200" dirty="0" smtClean="0"/>
              <a:t>) = { }</a:t>
            </a:r>
            <a:endParaRPr lang="en-US" sz="2200" dirty="0"/>
          </a:p>
        </p:txBody>
      </p:sp>
      <p:sp>
        <p:nvSpPr>
          <p:cNvPr id="27" name="TextBox 26"/>
          <p:cNvSpPr txBox="1"/>
          <p:nvPr/>
        </p:nvSpPr>
        <p:spPr>
          <a:xfrm>
            <a:off x="1810995" y="3187596"/>
            <a:ext cx="2593274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200" dirty="0" smtClean="0"/>
              <a:t>In(B</a:t>
            </a:r>
            <a:r>
              <a:rPr lang="en-US" sz="2200" baseline="-25000" dirty="0" smtClean="0"/>
              <a:t>4</a:t>
            </a:r>
            <a:r>
              <a:rPr lang="en-US" sz="2200" dirty="0" smtClean="0"/>
              <a:t>) = {</a:t>
            </a:r>
            <a:r>
              <a:rPr lang="en-US" sz="2200" dirty="0" smtClean="0">
                <a:solidFill>
                  <a:srgbClr val="FF0000"/>
                </a:solidFill>
              </a:rPr>
              <a:t>(z int I</a:t>
            </a:r>
            <a:r>
              <a:rPr lang="en-US" sz="2200" baseline="-25000" dirty="0" smtClean="0">
                <a:solidFill>
                  <a:srgbClr val="FF0000"/>
                </a:solidFill>
              </a:rPr>
              <a:t>1</a:t>
            </a:r>
            <a:r>
              <a:rPr lang="en-US" sz="2200" dirty="0" smtClean="0">
                <a:solidFill>
                  <a:srgbClr val="FF0000"/>
                </a:solidFill>
              </a:rPr>
              <a:t>)</a:t>
            </a:r>
            <a:r>
              <a:rPr lang="en-US" sz="2200" dirty="0" smtClean="0"/>
              <a:t>}</a:t>
            </a:r>
          </a:p>
          <a:p>
            <a:r>
              <a:rPr lang="en-US" sz="2200" dirty="0" smtClean="0"/>
              <a:t>Out(B</a:t>
            </a:r>
            <a:r>
              <a:rPr lang="en-US" sz="2200" baseline="-25000" dirty="0" smtClean="0"/>
              <a:t>4</a:t>
            </a:r>
            <a:r>
              <a:rPr lang="en-US" sz="2200" dirty="0" smtClean="0"/>
              <a:t>) = {</a:t>
            </a:r>
            <a:r>
              <a:rPr lang="en-US" sz="2200" dirty="0" smtClean="0">
                <a:solidFill>
                  <a:srgbClr val="FF0000"/>
                </a:solidFill>
              </a:rPr>
              <a:t>(z int I</a:t>
            </a:r>
            <a:r>
              <a:rPr lang="en-US" sz="2200" baseline="-25000" dirty="0" smtClean="0">
                <a:solidFill>
                  <a:srgbClr val="FF0000"/>
                </a:solidFill>
              </a:rPr>
              <a:t>1</a:t>
            </a:r>
            <a:r>
              <a:rPr lang="en-US" sz="2200" dirty="0" smtClean="0">
                <a:solidFill>
                  <a:srgbClr val="FF0000"/>
                </a:solidFill>
              </a:rPr>
              <a:t>)</a:t>
            </a:r>
            <a:r>
              <a:rPr lang="en-US" sz="2200" dirty="0" smtClean="0"/>
              <a:t>}</a:t>
            </a:r>
            <a:endParaRPr lang="en-US" sz="2200" dirty="0"/>
          </a:p>
        </p:txBody>
      </p:sp>
      <p:sp>
        <p:nvSpPr>
          <p:cNvPr id="29" name="TextBox 28"/>
          <p:cNvSpPr txBox="1"/>
          <p:nvPr/>
        </p:nvSpPr>
        <p:spPr>
          <a:xfrm>
            <a:off x="4901591" y="3928244"/>
            <a:ext cx="1675024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200" dirty="0" smtClean="0"/>
              <a:t>In(B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) = { }</a:t>
            </a:r>
          </a:p>
          <a:p>
            <a:r>
              <a:rPr lang="en-US" sz="2200" dirty="0" smtClean="0"/>
              <a:t>Out(B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) = { }</a:t>
            </a:r>
            <a:endParaRPr lang="en-US" sz="2200" dirty="0"/>
          </a:p>
        </p:txBody>
      </p:sp>
      <p:sp>
        <p:nvSpPr>
          <p:cNvPr id="30" name="TextBox 29"/>
          <p:cNvSpPr txBox="1"/>
          <p:nvPr/>
        </p:nvSpPr>
        <p:spPr>
          <a:xfrm>
            <a:off x="4946954" y="1702776"/>
            <a:ext cx="34525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In(I</a:t>
            </a:r>
            <a:r>
              <a:rPr lang="en-US" sz="2200" baseline="-25000" dirty="0" smtClean="0"/>
              <a:t>0</a:t>
            </a:r>
            <a:r>
              <a:rPr lang="en-US" sz="2200" dirty="0" smtClean="0"/>
              <a:t>) = { }</a:t>
            </a:r>
          </a:p>
          <a:p>
            <a:r>
              <a:rPr lang="en-US" sz="2200" dirty="0" smtClean="0"/>
              <a:t>Out(I</a:t>
            </a:r>
            <a:r>
              <a:rPr lang="en-US" sz="2200" baseline="-25000" dirty="0" smtClean="0"/>
              <a:t>0</a:t>
            </a:r>
            <a:r>
              <a:rPr lang="en-US" sz="2200" dirty="0" smtClean="0"/>
              <a:t>) = {(x int I</a:t>
            </a:r>
            <a:r>
              <a:rPr lang="en-US" sz="2200" baseline="-25000" dirty="0" smtClean="0"/>
              <a:t>0</a:t>
            </a:r>
            <a:r>
              <a:rPr lang="en-US" sz="2200" dirty="0" smtClean="0"/>
              <a:t>) (y int I</a:t>
            </a:r>
            <a:r>
              <a:rPr lang="en-US" sz="2200" baseline="-25000" dirty="0" smtClean="0"/>
              <a:t>0</a:t>
            </a:r>
            <a:r>
              <a:rPr lang="en-US" sz="2200" dirty="0" smtClean="0"/>
              <a:t>)}</a:t>
            </a:r>
            <a:endParaRPr lang="en-US" sz="2200" dirty="0"/>
          </a:p>
        </p:txBody>
      </p:sp>
      <p:sp>
        <p:nvSpPr>
          <p:cNvPr id="31" name="TextBox 30"/>
          <p:cNvSpPr txBox="1"/>
          <p:nvPr/>
        </p:nvSpPr>
        <p:spPr>
          <a:xfrm>
            <a:off x="1510347" y="5811581"/>
            <a:ext cx="24265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In(I</a:t>
            </a:r>
            <a:r>
              <a:rPr lang="en-US" sz="2200" baseline="-25000" dirty="0" smtClean="0"/>
              <a:t>1</a:t>
            </a:r>
            <a:r>
              <a:rPr lang="en-US" sz="2200" dirty="0" smtClean="0"/>
              <a:t>) = { }</a:t>
            </a:r>
          </a:p>
          <a:p>
            <a:r>
              <a:rPr lang="en-US" sz="2200" dirty="0" smtClean="0"/>
              <a:t>Out(I</a:t>
            </a:r>
            <a:r>
              <a:rPr lang="en-US" sz="2200" baseline="-25000" dirty="0" smtClean="0"/>
              <a:t>1</a:t>
            </a:r>
            <a:r>
              <a:rPr lang="en-US" sz="2200" dirty="0" smtClean="0"/>
              <a:t>) = {(z int I</a:t>
            </a:r>
            <a:r>
              <a:rPr lang="en-US" sz="2200" baseline="-25000" dirty="0" smtClean="0"/>
              <a:t>1</a:t>
            </a:r>
            <a:r>
              <a:rPr lang="en-US" sz="2200" dirty="0" smtClean="0"/>
              <a:t>)}</a:t>
            </a:r>
            <a:endParaRPr lang="en-US" sz="2200" dirty="0"/>
          </a:p>
        </p:txBody>
      </p:sp>
      <p:sp>
        <p:nvSpPr>
          <p:cNvPr id="32" name="Left Arrow 31"/>
          <p:cNvSpPr/>
          <p:nvPr/>
        </p:nvSpPr>
        <p:spPr>
          <a:xfrm flipH="1">
            <a:off x="1190542" y="6261260"/>
            <a:ext cx="331900" cy="235097"/>
          </a:xfrm>
          <a:prstGeom prst="lef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EBDB-A883-AE4C-A564-7F2156545832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Generation 1 Sets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192277" y="1746066"/>
            <a:ext cx="678269" cy="67826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I</a:t>
            </a:r>
            <a:r>
              <a:rPr lang="en-US" sz="3200" baseline="-9000" dirty="0" smtClean="0"/>
              <a:t>0</a:t>
            </a:r>
            <a:endParaRPr lang="en-US" sz="3200" baseline="-9000" dirty="0"/>
          </a:p>
        </p:txBody>
      </p:sp>
      <p:sp>
        <p:nvSpPr>
          <p:cNvPr id="13" name="Rectangle 12"/>
          <p:cNvSpPr/>
          <p:nvPr/>
        </p:nvSpPr>
        <p:spPr>
          <a:xfrm>
            <a:off x="4192277" y="2893255"/>
            <a:ext cx="678269" cy="67826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B</a:t>
            </a:r>
            <a:r>
              <a:rPr lang="en-US" sz="3200" baseline="-9000" dirty="0" smtClean="0"/>
              <a:t>1</a:t>
            </a:r>
            <a:endParaRPr lang="en-US" sz="3200" baseline="-9000" dirty="0"/>
          </a:p>
        </p:txBody>
      </p:sp>
      <p:sp>
        <p:nvSpPr>
          <p:cNvPr id="14" name="Rectangle 13"/>
          <p:cNvSpPr/>
          <p:nvPr/>
        </p:nvSpPr>
        <p:spPr>
          <a:xfrm>
            <a:off x="4192277" y="4012489"/>
            <a:ext cx="678269" cy="67826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B</a:t>
            </a:r>
            <a:r>
              <a:rPr lang="en-US" sz="3200" baseline="-9000" dirty="0" smtClean="0"/>
              <a:t>2</a:t>
            </a:r>
            <a:endParaRPr lang="en-US" sz="3200" baseline="-9000" dirty="0"/>
          </a:p>
        </p:txBody>
      </p:sp>
      <p:sp>
        <p:nvSpPr>
          <p:cNvPr id="15" name="Rectangle 14"/>
          <p:cNvSpPr/>
          <p:nvPr/>
        </p:nvSpPr>
        <p:spPr>
          <a:xfrm>
            <a:off x="4192277" y="5131723"/>
            <a:ext cx="678269" cy="67826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B</a:t>
            </a:r>
            <a:r>
              <a:rPr lang="en-US" sz="3200" baseline="-9000" dirty="0" smtClean="0"/>
              <a:t>3</a:t>
            </a:r>
            <a:endParaRPr lang="en-US" sz="3200" baseline="-9000" dirty="0"/>
          </a:p>
        </p:txBody>
      </p:sp>
      <p:sp>
        <p:nvSpPr>
          <p:cNvPr id="16" name="Rectangle 15"/>
          <p:cNvSpPr/>
          <p:nvPr/>
        </p:nvSpPr>
        <p:spPr>
          <a:xfrm>
            <a:off x="2807750" y="4013283"/>
            <a:ext cx="721562" cy="6774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B</a:t>
            </a:r>
            <a:r>
              <a:rPr lang="en-US" sz="3200" baseline="-9000" dirty="0" smtClean="0"/>
              <a:t>4</a:t>
            </a:r>
            <a:endParaRPr lang="en-US" sz="3200" baseline="-9000" dirty="0"/>
          </a:p>
        </p:txBody>
      </p:sp>
      <p:sp>
        <p:nvSpPr>
          <p:cNvPr id="17" name="Rectangle 16"/>
          <p:cNvSpPr/>
          <p:nvPr/>
        </p:nvSpPr>
        <p:spPr>
          <a:xfrm>
            <a:off x="2807750" y="5133312"/>
            <a:ext cx="678269" cy="67826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I</a:t>
            </a:r>
            <a:r>
              <a:rPr lang="en-US" sz="3200" baseline="-9000" dirty="0" smtClean="0"/>
              <a:t>1</a:t>
            </a:r>
            <a:endParaRPr lang="en-US" sz="3200" baseline="-9000" dirty="0"/>
          </a:p>
        </p:txBody>
      </p:sp>
      <p:sp>
        <p:nvSpPr>
          <p:cNvPr id="18" name="Rectangle 17"/>
          <p:cNvSpPr/>
          <p:nvPr/>
        </p:nvSpPr>
        <p:spPr>
          <a:xfrm>
            <a:off x="5563324" y="5131722"/>
            <a:ext cx="678269" cy="67826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B</a:t>
            </a:r>
            <a:r>
              <a:rPr lang="en-US" sz="3200" baseline="-9000" dirty="0" smtClean="0"/>
              <a:t>5</a:t>
            </a:r>
            <a:endParaRPr lang="en-US" sz="3200" baseline="-9000" dirty="0"/>
          </a:p>
        </p:txBody>
      </p:sp>
      <p:cxnSp>
        <p:nvCxnSpPr>
          <p:cNvPr id="20" name="Straight Arrow Connector 19"/>
          <p:cNvCxnSpPr>
            <a:stCxn id="6" idx="2"/>
            <a:endCxn id="13" idx="0"/>
          </p:cNvCxnSpPr>
          <p:nvPr/>
        </p:nvCxnSpPr>
        <p:spPr>
          <a:xfrm rot="5400000">
            <a:off x="4296952" y="2658795"/>
            <a:ext cx="46892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3" idx="2"/>
          </p:cNvCxnSpPr>
          <p:nvPr/>
        </p:nvCxnSpPr>
        <p:spPr>
          <a:xfrm rot="5400000">
            <a:off x="4310930" y="3792006"/>
            <a:ext cx="44096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4" idx="2"/>
            <a:endCxn id="15" idx="0"/>
          </p:cNvCxnSpPr>
          <p:nvPr/>
        </p:nvCxnSpPr>
        <p:spPr>
          <a:xfrm rot="5400000">
            <a:off x="4310930" y="4911240"/>
            <a:ext cx="44096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5" idx="1"/>
            <a:endCxn id="17" idx="3"/>
          </p:cNvCxnSpPr>
          <p:nvPr/>
        </p:nvCxnSpPr>
        <p:spPr>
          <a:xfrm rot="10800000" flipV="1">
            <a:off x="3486019" y="5470857"/>
            <a:ext cx="706258" cy="15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6" idx="3"/>
          </p:cNvCxnSpPr>
          <p:nvPr/>
        </p:nvCxnSpPr>
        <p:spPr>
          <a:xfrm>
            <a:off x="3529312" y="4352021"/>
            <a:ext cx="662965" cy="203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7" idx="0"/>
          </p:cNvCxnSpPr>
          <p:nvPr/>
        </p:nvCxnSpPr>
        <p:spPr>
          <a:xfrm rot="16200000" flipV="1">
            <a:off x="2925569" y="4911995"/>
            <a:ext cx="441761" cy="8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18" idx="0"/>
          </p:cNvCxnSpPr>
          <p:nvPr/>
        </p:nvCxnSpPr>
        <p:spPr>
          <a:xfrm rot="5400000">
            <a:off x="5512411" y="4741673"/>
            <a:ext cx="78009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4869752" y="4351623"/>
            <a:ext cx="1031913" cy="7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946954" y="2830711"/>
            <a:ext cx="3540866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200" dirty="0" smtClean="0"/>
              <a:t>In(B</a:t>
            </a:r>
            <a:r>
              <a:rPr lang="en-US" sz="2200" baseline="-25000" dirty="0" smtClean="0"/>
              <a:t>1</a:t>
            </a:r>
            <a:r>
              <a:rPr lang="en-US" sz="2200" dirty="0" smtClean="0"/>
              <a:t>) = {(x int I</a:t>
            </a:r>
            <a:r>
              <a:rPr lang="en-US" sz="2200" baseline="-25000" dirty="0" smtClean="0"/>
              <a:t>0</a:t>
            </a:r>
            <a:r>
              <a:rPr lang="en-US" sz="2200" dirty="0" smtClean="0"/>
              <a:t>) (y int I</a:t>
            </a:r>
            <a:r>
              <a:rPr lang="en-US" sz="2200" baseline="-25000" dirty="0" smtClean="0"/>
              <a:t>0</a:t>
            </a:r>
            <a:r>
              <a:rPr lang="en-US" sz="2200" dirty="0" smtClean="0"/>
              <a:t>)}</a:t>
            </a:r>
          </a:p>
          <a:p>
            <a:r>
              <a:rPr lang="en-US" sz="2200" dirty="0" smtClean="0"/>
              <a:t>Out(B</a:t>
            </a:r>
            <a:r>
              <a:rPr lang="en-US" sz="2200" baseline="-25000" dirty="0" smtClean="0"/>
              <a:t>1</a:t>
            </a:r>
            <a:r>
              <a:rPr lang="en-US" sz="2200" dirty="0" smtClean="0"/>
              <a:t>) = {(x int I</a:t>
            </a:r>
            <a:r>
              <a:rPr lang="en-US" sz="2200" baseline="-25000" dirty="0" smtClean="0"/>
              <a:t>0</a:t>
            </a:r>
            <a:r>
              <a:rPr lang="en-US" sz="2200" dirty="0" smtClean="0"/>
              <a:t>) (y int I</a:t>
            </a:r>
            <a:r>
              <a:rPr lang="en-US" sz="2200" baseline="-25000" dirty="0" smtClean="0"/>
              <a:t>0</a:t>
            </a:r>
            <a:r>
              <a:rPr lang="en-US" sz="2200" dirty="0" smtClean="0"/>
              <a:t>)}</a:t>
            </a:r>
            <a:endParaRPr lang="en-US" sz="2200" dirty="0"/>
          </a:p>
        </p:txBody>
      </p:sp>
      <p:sp>
        <p:nvSpPr>
          <p:cNvPr id="24" name="TextBox 23"/>
          <p:cNvSpPr txBox="1"/>
          <p:nvPr/>
        </p:nvSpPr>
        <p:spPr>
          <a:xfrm>
            <a:off x="6241593" y="5077131"/>
            <a:ext cx="1675024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200" dirty="0" smtClean="0"/>
              <a:t>In(B</a:t>
            </a:r>
            <a:r>
              <a:rPr lang="en-US" sz="2200" baseline="-25000" dirty="0" smtClean="0"/>
              <a:t>5</a:t>
            </a:r>
            <a:r>
              <a:rPr lang="en-US" sz="2200" dirty="0" smtClean="0"/>
              <a:t>) = { }</a:t>
            </a:r>
          </a:p>
          <a:p>
            <a:r>
              <a:rPr lang="en-US" sz="2200" dirty="0" smtClean="0"/>
              <a:t>Out(B</a:t>
            </a:r>
            <a:r>
              <a:rPr lang="en-US" sz="2200" baseline="-25000" dirty="0" smtClean="0"/>
              <a:t>5</a:t>
            </a:r>
            <a:r>
              <a:rPr lang="en-US" sz="2200" dirty="0" smtClean="0"/>
              <a:t>) = { }</a:t>
            </a:r>
            <a:endParaRPr lang="en-US" sz="2200" dirty="0"/>
          </a:p>
        </p:txBody>
      </p:sp>
      <p:sp>
        <p:nvSpPr>
          <p:cNvPr id="25" name="TextBox 24"/>
          <p:cNvSpPr txBox="1"/>
          <p:nvPr/>
        </p:nvSpPr>
        <p:spPr>
          <a:xfrm>
            <a:off x="4102782" y="5811581"/>
            <a:ext cx="1675024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200" dirty="0" smtClean="0"/>
              <a:t>In(B</a:t>
            </a:r>
            <a:r>
              <a:rPr lang="en-US" sz="2200" baseline="-25000" dirty="0" smtClean="0"/>
              <a:t>3</a:t>
            </a:r>
            <a:r>
              <a:rPr lang="en-US" sz="2200" dirty="0" smtClean="0"/>
              <a:t>) = { }</a:t>
            </a:r>
          </a:p>
          <a:p>
            <a:r>
              <a:rPr lang="en-US" sz="2200" dirty="0" smtClean="0"/>
              <a:t>Out(B</a:t>
            </a:r>
            <a:r>
              <a:rPr lang="en-US" sz="2200" baseline="-25000" dirty="0" smtClean="0"/>
              <a:t>3</a:t>
            </a:r>
            <a:r>
              <a:rPr lang="en-US" sz="2200" dirty="0" smtClean="0"/>
              <a:t>) = { }</a:t>
            </a:r>
            <a:endParaRPr lang="en-US" sz="2200" dirty="0"/>
          </a:p>
        </p:txBody>
      </p:sp>
      <p:sp>
        <p:nvSpPr>
          <p:cNvPr id="27" name="TextBox 26"/>
          <p:cNvSpPr txBox="1"/>
          <p:nvPr/>
        </p:nvSpPr>
        <p:spPr>
          <a:xfrm>
            <a:off x="1810995" y="3158736"/>
            <a:ext cx="2593274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200" dirty="0" smtClean="0"/>
              <a:t>In(B</a:t>
            </a:r>
            <a:r>
              <a:rPr lang="en-US" sz="2200" baseline="-25000" dirty="0" smtClean="0"/>
              <a:t>4</a:t>
            </a:r>
            <a:r>
              <a:rPr lang="en-US" sz="2200" dirty="0" smtClean="0"/>
              <a:t>) = {(z int I</a:t>
            </a:r>
            <a:r>
              <a:rPr lang="en-US" sz="2200" baseline="-25000" dirty="0" smtClean="0"/>
              <a:t>1</a:t>
            </a:r>
            <a:r>
              <a:rPr lang="en-US" sz="2200" dirty="0" smtClean="0"/>
              <a:t>)}</a:t>
            </a:r>
          </a:p>
          <a:p>
            <a:r>
              <a:rPr lang="en-US" sz="2200" dirty="0" smtClean="0"/>
              <a:t>Out(B</a:t>
            </a:r>
            <a:r>
              <a:rPr lang="en-US" sz="2200" baseline="-25000" dirty="0" smtClean="0"/>
              <a:t>4</a:t>
            </a:r>
            <a:r>
              <a:rPr lang="en-US" sz="2200" dirty="0" smtClean="0"/>
              <a:t>) = {(z int I</a:t>
            </a:r>
            <a:r>
              <a:rPr lang="en-US" sz="2200" baseline="-25000" dirty="0" smtClean="0"/>
              <a:t>1</a:t>
            </a:r>
            <a:r>
              <a:rPr lang="en-US" sz="2200" dirty="0" smtClean="0"/>
              <a:t>)}</a:t>
            </a:r>
            <a:endParaRPr lang="en-US" sz="2200" dirty="0"/>
          </a:p>
        </p:txBody>
      </p:sp>
      <p:sp>
        <p:nvSpPr>
          <p:cNvPr id="29" name="TextBox 28"/>
          <p:cNvSpPr txBox="1"/>
          <p:nvPr/>
        </p:nvSpPr>
        <p:spPr>
          <a:xfrm>
            <a:off x="4901591" y="3928244"/>
            <a:ext cx="1675024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200" dirty="0" smtClean="0"/>
              <a:t>In(B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) = { }</a:t>
            </a:r>
          </a:p>
          <a:p>
            <a:r>
              <a:rPr lang="en-US" sz="2200" dirty="0" smtClean="0"/>
              <a:t>Out(B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) = { }</a:t>
            </a:r>
            <a:endParaRPr lang="en-US" sz="2200" dirty="0"/>
          </a:p>
        </p:txBody>
      </p:sp>
      <p:sp>
        <p:nvSpPr>
          <p:cNvPr id="30" name="TextBox 29"/>
          <p:cNvSpPr txBox="1"/>
          <p:nvPr/>
        </p:nvSpPr>
        <p:spPr>
          <a:xfrm>
            <a:off x="4946954" y="1702776"/>
            <a:ext cx="34525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In(I</a:t>
            </a:r>
            <a:r>
              <a:rPr lang="en-US" sz="2200" baseline="-25000" dirty="0" smtClean="0"/>
              <a:t>0</a:t>
            </a:r>
            <a:r>
              <a:rPr lang="en-US" sz="2200" dirty="0" smtClean="0"/>
              <a:t>) = { }</a:t>
            </a:r>
          </a:p>
          <a:p>
            <a:r>
              <a:rPr lang="en-US" sz="2200" dirty="0" smtClean="0"/>
              <a:t>Out(I</a:t>
            </a:r>
            <a:r>
              <a:rPr lang="en-US" sz="2200" baseline="-25000" dirty="0" smtClean="0"/>
              <a:t>0</a:t>
            </a:r>
            <a:r>
              <a:rPr lang="en-US" sz="2200" dirty="0" smtClean="0"/>
              <a:t>) = {(x int I</a:t>
            </a:r>
            <a:r>
              <a:rPr lang="en-US" sz="2200" baseline="-25000" dirty="0" smtClean="0"/>
              <a:t>0</a:t>
            </a:r>
            <a:r>
              <a:rPr lang="en-US" sz="2200" dirty="0" smtClean="0"/>
              <a:t>) (y int I</a:t>
            </a:r>
            <a:r>
              <a:rPr lang="en-US" sz="2200" baseline="-25000" dirty="0" smtClean="0"/>
              <a:t>0</a:t>
            </a:r>
            <a:r>
              <a:rPr lang="en-US" sz="2200" dirty="0" smtClean="0"/>
              <a:t>)}</a:t>
            </a:r>
            <a:endParaRPr lang="en-US" sz="2200" dirty="0"/>
          </a:p>
        </p:txBody>
      </p:sp>
      <p:sp>
        <p:nvSpPr>
          <p:cNvPr id="31" name="TextBox 30"/>
          <p:cNvSpPr txBox="1"/>
          <p:nvPr/>
        </p:nvSpPr>
        <p:spPr>
          <a:xfrm>
            <a:off x="1510347" y="5811581"/>
            <a:ext cx="24265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In(I</a:t>
            </a:r>
            <a:r>
              <a:rPr lang="en-US" sz="2200" baseline="-25000" dirty="0" smtClean="0"/>
              <a:t>1</a:t>
            </a:r>
            <a:r>
              <a:rPr lang="en-US" sz="2200" dirty="0" smtClean="0"/>
              <a:t>) = { }</a:t>
            </a:r>
          </a:p>
          <a:p>
            <a:r>
              <a:rPr lang="en-US" sz="2200" dirty="0" smtClean="0"/>
              <a:t>Out(I</a:t>
            </a:r>
            <a:r>
              <a:rPr lang="en-US" sz="2200" baseline="-25000" dirty="0" smtClean="0"/>
              <a:t>1</a:t>
            </a:r>
            <a:r>
              <a:rPr lang="en-US" sz="2200" dirty="0" smtClean="0"/>
              <a:t>) = {(z int I</a:t>
            </a:r>
            <a:r>
              <a:rPr lang="en-US" sz="2200" baseline="-25000" dirty="0" smtClean="0"/>
              <a:t>1</a:t>
            </a:r>
            <a:r>
              <a:rPr lang="en-US" sz="2200" dirty="0" smtClean="0"/>
              <a:t>)}</a:t>
            </a:r>
            <a:endParaRPr lang="en-US" sz="2200" dirty="0"/>
          </a:p>
        </p:txBody>
      </p:sp>
      <p:sp>
        <p:nvSpPr>
          <p:cNvPr id="32" name="Left Arrow 31"/>
          <p:cNvSpPr/>
          <p:nvPr/>
        </p:nvSpPr>
        <p:spPr>
          <a:xfrm>
            <a:off x="6576615" y="4384476"/>
            <a:ext cx="284864" cy="235097"/>
          </a:xfrm>
          <a:prstGeom prst="lef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EBDB-A883-AE4C-A564-7F2156545832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&amp; Out Sets after Generation 1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192277" y="1746066"/>
            <a:ext cx="678269" cy="67826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I</a:t>
            </a:r>
            <a:r>
              <a:rPr lang="en-US" sz="3200" baseline="-9000" dirty="0" smtClean="0"/>
              <a:t>0</a:t>
            </a:r>
            <a:endParaRPr lang="en-US" sz="3200" baseline="-9000" dirty="0"/>
          </a:p>
        </p:txBody>
      </p:sp>
      <p:sp>
        <p:nvSpPr>
          <p:cNvPr id="13" name="Rectangle 12"/>
          <p:cNvSpPr/>
          <p:nvPr/>
        </p:nvSpPr>
        <p:spPr>
          <a:xfrm>
            <a:off x="4192277" y="2893255"/>
            <a:ext cx="678269" cy="67826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B</a:t>
            </a:r>
            <a:r>
              <a:rPr lang="en-US" sz="3200" baseline="-9000" dirty="0" smtClean="0"/>
              <a:t>1</a:t>
            </a:r>
            <a:endParaRPr lang="en-US" sz="3200" baseline="-9000" dirty="0"/>
          </a:p>
        </p:txBody>
      </p:sp>
      <p:sp>
        <p:nvSpPr>
          <p:cNvPr id="14" name="Rectangle 13"/>
          <p:cNvSpPr/>
          <p:nvPr/>
        </p:nvSpPr>
        <p:spPr>
          <a:xfrm>
            <a:off x="4192277" y="4012489"/>
            <a:ext cx="678269" cy="67826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B</a:t>
            </a:r>
            <a:r>
              <a:rPr lang="en-US" sz="3200" baseline="-9000" dirty="0" smtClean="0"/>
              <a:t>2</a:t>
            </a:r>
            <a:endParaRPr lang="en-US" sz="3200" baseline="-9000" dirty="0"/>
          </a:p>
        </p:txBody>
      </p:sp>
      <p:sp>
        <p:nvSpPr>
          <p:cNvPr id="15" name="Rectangle 14"/>
          <p:cNvSpPr/>
          <p:nvPr/>
        </p:nvSpPr>
        <p:spPr>
          <a:xfrm>
            <a:off x="4192277" y="5131723"/>
            <a:ext cx="678269" cy="67826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B</a:t>
            </a:r>
            <a:r>
              <a:rPr lang="en-US" sz="3200" baseline="-9000" dirty="0" smtClean="0"/>
              <a:t>3</a:t>
            </a:r>
            <a:endParaRPr lang="en-US" sz="3200" baseline="-9000" dirty="0"/>
          </a:p>
        </p:txBody>
      </p:sp>
      <p:sp>
        <p:nvSpPr>
          <p:cNvPr id="16" name="Rectangle 15"/>
          <p:cNvSpPr/>
          <p:nvPr/>
        </p:nvSpPr>
        <p:spPr>
          <a:xfrm>
            <a:off x="2807750" y="4013283"/>
            <a:ext cx="721562" cy="6774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B</a:t>
            </a:r>
            <a:r>
              <a:rPr lang="en-US" sz="3200" baseline="-9000" dirty="0" smtClean="0"/>
              <a:t>4</a:t>
            </a:r>
            <a:endParaRPr lang="en-US" sz="3200" baseline="-9000" dirty="0"/>
          </a:p>
        </p:txBody>
      </p:sp>
      <p:sp>
        <p:nvSpPr>
          <p:cNvPr id="17" name="Rectangle 16"/>
          <p:cNvSpPr/>
          <p:nvPr/>
        </p:nvSpPr>
        <p:spPr>
          <a:xfrm>
            <a:off x="2807750" y="5133312"/>
            <a:ext cx="678269" cy="67826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I</a:t>
            </a:r>
            <a:r>
              <a:rPr lang="en-US" sz="3200" baseline="-9000" dirty="0" smtClean="0"/>
              <a:t>1</a:t>
            </a:r>
            <a:endParaRPr lang="en-US" sz="3200" baseline="-9000" dirty="0"/>
          </a:p>
        </p:txBody>
      </p:sp>
      <p:sp>
        <p:nvSpPr>
          <p:cNvPr id="18" name="Rectangle 17"/>
          <p:cNvSpPr/>
          <p:nvPr/>
        </p:nvSpPr>
        <p:spPr>
          <a:xfrm>
            <a:off x="5563324" y="5131722"/>
            <a:ext cx="678269" cy="67826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B</a:t>
            </a:r>
            <a:r>
              <a:rPr lang="en-US" sz="3200" baseline="-9000" dirty="0" smtClean="0"/>
              <a:t>5</a:t>
            </a:r>
            <a:endParaRPr lang="en-US" sz="3200" baseline="-9000" dirty="0"/>
          </a:p>
        </p:txBody>
      </p:sp>
      <p:cxnSp>
        <p:nvCxnSpPr>
          <p:cNvPr id="20" name="Straight Arrow Connector 19"/>
          <p:cNvCxnSpPr>
            <a:stCxn id="6" idx="2"/>
            <a:endCxn id="13" idx="0"/>
          </p:cNvCxnSpPr>
          <p:nvPr/>
        </p:nvCxnSpPr>
        <p:spPr>
          <a:xfrm rot="5400000">
            <a:off x="4296952" y="2658795"/>
            <a:ext cx="46892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3" idx="2"/>
          </p:cNvCxnSpPr>
          <p:nvPr/>
        </p:nvCxnSpPr>
        <p:spPr>
          <a:xfrm rot="5400000">
            <a:off x="4310930" y="3792006"/>
            <a:ext cx="44096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4" idx="2"/>
            <a:endCxn id="15" idx="0"/>
          </p:cNvCxnSpPr>
          <p:nvPr/>
        </p:nvCxnSpPr>
        <p:spPr>
          <a:xfrm rot="5400000">
            <a:off x="4310930" y="4911240"/>
            <a:ext cx="44096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5" idx="1"/>
            <a:endCxn id="17" idx="3"/>
          </p:cNvCxnSpPr>
          <p:nvPr/>
        </p:nvCxnSpPr>
        <p:spPr>
          <a:xfrm rot="10800000" flipV="1">
            <a:off x="3486019" y="5470857"/>
            <a:ext cx="706258" cy="15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6" idx="3"/>
          </p:cNvCxnSpPr>
          <p:nvPr/>
        </p:nvCxnSpPr>
        <p:spPr>
          <a:xfrm>
            <a:off x="3529312" y="4352021"/>
            <a:ext cx="662965" cy="203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7" idx="0"/>
          </p:cNvCxnSpPr>
          <p:nvPr/>
        </p:nvCxnSpPr>
        <p:spPr>
          <a:xfrm rot="16200000" flipV="1">
            <a:off x="2925569" y="4911995"/>
            <a:ext cx="441761" cy="8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18" idx="0"/>
          </p:cNvCxnSpPr>
          <p:nvPr/>
        </p:nvCxnSpPr>
        <p:spPr>
          <a:xfrm rot="5400000">
            <a:off x="5512411" y="4741673"/>
            <a:ext cx="78009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4869752" y="4351623"/>
            <a:ext cx="1031913" cy="7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946954" y="2830711"/>
            <a:ext cx="3540866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200" dirty="0" smtClean="0"/>
              <a:t>In(B</a:t>
            </a:r>
            <a:r>
              <a:rPr lang="en-US" sz="2200" baseline="-25000" dirty="0" smtClean="0"/>
              <a:t>1</a:t>
            </a:r>
            <a:r>
              <a:rPr lang="en-US" sz="2200" dirty="0" smtClean="0"/>
              <a:t>) = {(x int I</a:t>
            </a:r>
            <a:r>
              <a:rPr lang="en-US" sz="2200" baseline="-25000" dirty="0" smtClean="0"/>
              <a:t>0</a:t>
            </a:r>
            <a:r>
              <a:rPr lang="en-US" sz="2200" dirty="0" smtClean="0"/>
              <a:t>) (y int I</a:t>
            </a:r>
            <a:r>
              <a:rPr lang="en-US" sz="2200" baseline="-25000" dirty="0" smtClean="0"/>
              <a:t>0</a:t>
            </a:r>
            <a:r>
              <a:rPr lang="en-US" sz="2200" dirty="0" smtClean="0"/>
              <a:t>)}</a:t>
            </a:r>
          </a:p>
          <a:p>
            <a:r>
              <a:rPr lang="en-US" sz="2200" dirty="0" smtClean="0"/>
              <a:t>Out(B</a:t>
            </a:r>
            <a:r>
              <a:rPr lang="en-US" sz="2200" baseline="-25000" dirty="0" smtClean="0"/>
              <a:t>1</a:t>
            </a:r>
            <a:r>
              <a:rPr lang="en-US" sz="2200" dirty="0" smtClean="0"/>
              <a:t>) = {(x int I</a:t>
            </a:r>
            <a:r>
              <a:rPr lang="en-US" sz="2200" baseline="-25000" dirty="0" smtClean="0"/>
              <a:t>0</a:t>
            </a:r>
            <a:r>
              <a:rPr lang="en-US" sz="2200" dirty="0" smtClean="0"/>
              <a:t>) (y int I</a:t>
            </a:r>
            <a:r>
              <a:rPr lang="en-US" sz="2200" baseline="-25000" dirty="0" smtClean="0"/>
              <a:t>0</a:t>
            </a:r>
            <a:r>
              <a:rPr lang="en-US" sz="2200" dirty="0" smtClean="0"/>
              <a:t>)}</a:t>
            </a:r>
            <a:endParaRPr lang="en-US" sz="2200" dirty="0"/>
          </a:p>
        </p:txBody>
      </p:sp>
      <p:sp>
        <p:nvSpPr>
          <p:cNvPr id="24" name="TextBox 23"/>
          <p:cNvSpPr txBox="1"/>
          <p:nvPr/>
        </p:nvSpPr>
        <p:spPr>
          <a:xfrm>
            <a:off x="6241593" y="5077131"/>
            <a:ext cx="1675024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200" dirty="0" smtClean="0"/>
              <a:t>In(B</a:t>
            </a:r>
            <a:r>
              <a:rPr lang="en-US" sz="2200" baseline="-25000" dirty="0" smtClean="0"/>
              <a:t>5</a:t>
            </a:r>
            <a:r>
              <a:rPr lang="en-US" sz="2200" dirty="0" smtClean="0"/>
              <a:t>) = { }</a:t>
            </a:r>
          </a:p>
          <a:p>
            <a:r>
              <a:rPr lang="en-US" sz="2200" dirty="0" smtClean="0"/>
              <a:t>Out(B</a:t>
            </a:r>
            <a:r>
              <a:rPr lang="en-US" sz="2200" baseline="-25000" dirty="0" smtClean="0"/>
              <a:t>5</a:t>
            </a:r>
            <a:r>
              <a:rPr lang="en-US" sz="2200" dirty="0" smtClean="0"/>
              <a:t>) = { }</a:t>
            </a:r>
            <a:endParaRPr lang="en-US" sz="2200" dirty="0"/>
          </a:p>
        </p:txBody>
      </p:sp>
      <p:sp>
        <p:nvSpPr>
          <p:cNvPr id="25" name="TextBox 24"/>
          <p:cNvSpPr txBox="1"/>
          <p:nvPr/>
        </p:nvSpPr>
        <p:spPr>
          <a:xfrm>
            <a:off x="4102782" y="5811581"/>
            <a:ext cx="1675024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200" dirty="0" smtClean="0"/>
              <a:t>In(B</a:t>
            </a:r>
            <a:r>
              <a:rPr lang="en-US" sz="2200" baseline="-25000" dirty="0" smtClean="0"/>
              <a:t>3</a:t>
            </a:r>
            <a:r>
              <a:rPr lang="en-US" sz="2200" dirty="0" smtClean="0"/>
              <a:t>) = { }</a:t>
            </a:r>
          </a:p>
          <a:p>
            <a:r>
              <a:rPr lang="en-US" sz="2200" dirty="0" smtClean="0"/>
              <a:t>Out(B</a:t>
            </a:r>
            <a:r>
              <a:rPr lang="en-US" sz="2200" baseline="-25000" dirty="0" smtClean="0"/>
              <a:t>3</a:t>
            </a:r>
            <a:r>
              <a:rPr lang="en-US" sz="2200" dirty="0" smtClean="0"/>
              <a:t>) = { }</a:t>
            </a:r>
            <a:endParaRPr lang="en-US" sz="2200" dirty="0"/>
          </a:p>
        </p:txBody>
      </p:sp>
      <p:sp>
        <p:nvSpPr>
          <p:cNvPr id="27" name="TextBox 26"/>
          <p:cNvSpPr txBox="1"/>
          <p:nvPr/>
        </p:nvSpPr>
        <p:spPr>
          <a:xfrm>
            <a:off x="1810995" y="3158736"/>
            <a:ext cx="2593274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200" dirty="0" smtClean="0"/>
              <a:t>In(B</a:t>
            </a:r>
            <a:r>
              <a:rPr lang="en-US" sz="2200" baseline="-25000" dirty="0" smtClean="0"/>
              <a:t>4</a:t>
            </a:r>
            <a:r>
              <a:rPr lang="en-US" sz="2200" dirty="0" smtClean="0"/>
              <a:t>) = {(z int I</a:t>
            </a:r>
            <a:r>
              <a:rPr lang="en-US" sz="2200" baseline="-25000" dirty="0" smtClean="0"/>
              <a:t>1</a:t>
            </a:r>
            <a:r>
              <a:rPr lang="en-US" sz="2200" dirty="0" smtClean="0"/>
              <a:t>)}</a:t>
            </a:r>
          </a:p>
          <a:p>
            <a:r>
              <a:rPr lang="en-US" sz="2200" dirty="0" smtClean="0"/>
              <a:t>Out(B</a:t>
            </a:r>
            <a:r>
              <a:rPr lang="en-US" sz="2200" baseline="-25000" dirty="0" smtClean="0"/>
              <a:t>4</a:t>
            </a:r>
            <a:r>
              <a:rPr lang="en-US" sz="2200" dirty="0" smtClean="0"/>
              <a:t>) = {(z int I</a:t>
            </a:r>
            <a:r>
              <a:rPr lang="en-US" sz="2200" baseline="-25000" dirty="0" smtClean="0"/>
              <a:t>1</a:t>
            </a:r>
            <a:r>
              <a:rPr lang="en-US" sz="2200" dirty="0" smtClean="0"/>
              <a:t>)}</a:t>
            </a:r>
            <a:endParaRPr lang="en-US" sz="2200" dirty="0"/>
          </a:p>
        </p:txBody>
      </p:sp>
      <p:sp>
        <p:nvSpPr>
          <p:cNvPr id="29" name="TextBox 28"/>
          <p:cNvSpPr txBox="1"/>
          <p:nvPr/>
        </p:nvSpPr>
        <p:spPr>
          <a:xfrm>
            <a:off x="4901591" y="3928244"/>
            <a:ext cx="1675024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200" dirty="0" smtClean="0"/>
              <a:t>In(B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) = { }</a:t>
            </a:r>
          </a:p>
          <a:p>
            <a:r>
              <a:rPr lang="en-US" sz="2200" dirty="0" smtClean="0"/>
              <a:t>Out(B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) = { }</a:t>
            </a:r>
            <a:endParaRPr lang="en-US" sz="2200" dirty="0"/>
          </a:p>
        </p:txBody>
      </p:sp>
      <p:sp>
        <p:nvSpPr>
          <p:cNvPr id="30" name="TextBox 29"/>
          <p:cNvSpPr txBox="1"/>
          <p:nvPr/>
        </p:nvSpPr>
        <p:spPr>
          <a:xfrm>
            <a:off x="4946954" y="1702776"/>
            <a:ext cx="34525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In(I</a:t>
            </a:r>
            <a:r>
              <a:rPr lang="en-US" sz="2200" baseline="-25000" dirty="0" smtClean="0"/>
              <a:t>0</a:t>
            </a:r>
            <a:r>
              <a:rPr lang="en-US" sz="2200" dirty="0" smtClean="0"/>
              <a:t>) = { }</a:t>
            </a:r>
          </a:p>
          <a:p>
            <a:r>
              <a:rPr lang="en-US" sz="2200" dirty="0" smtClean="0"/>
              <a:t>Out(I</a:t>
            </a:r>
            <a:r>
              <a:rPr lang="en-US" sz="2200" baseline="-25000" dirty="0" smtClean="0"/>
              <a:t>0</a:t>
            </a:r>
            <a:r>
              <a:rPr lang="en-US" sz="2200" dirty="0" smtClean="0"/>
              <a:t>) = {(x int I</a:t>
            </a:r>
            <a:r>
              <a:rPr lang="en-US" sz="2200" baseline="-25000" dirty="0" smtClean="0"/>
              <a:t>0</a:t>
            </a:r>
            <a:r>
              <a:rPr lang="en-US" sz="2200" dirty="0" smtClean="0"/>
              <a:t>) (y int I</a:t>
            </a:r>
            <a:r>
              <a:rPr lang="en-US" sz="2200" baseline="-25000" dirty="0" smtClean="0"/>
              <a:t>0</a:t>
            </a:r>
            <a:r>
              <a:rPr lang="en-US" sz="2200" dirty="0" smtClean="0"/>
              <a:t>)}</a:t>
            </a:r>
            <a:endParaRPr lang="en-US" sz="2200" dirty="0"/>
          </a:p>
        </p:txBody>
      </p:sp>
      <p:sp>
        <p:nvSpPr>
          <p:cNvPr id="31" name="TextBox 30"/>
          <p:cNvSpPr txBox="1"/>
          <p:nvPr/>
        </p:nvSpPr>
        <p:spPr>
          <a:xfrm>
            <a:off x="1510347" y="5811581"/>
            <a:ext cx="24265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In(I</a:t>
            </a:r>
            <a:r>
              <a:rPr lang="en-US" sz="2200" baseline="-25000" dirty="0" smtClean="0"/>
              <a:t>1</a:t>
            </a:r>
            <a:r>
              <a:rPr lang="en-US" sz="2200" dirty="0" smtClean="0"/>
              <a:t>) = { }</a:t>
            </a:r>
          </a:p>
          <a:p>
            <a:r>
              <a:rPr lang="en-US" sz="2200" dirty="0" smtClean="0"/>
              <a:t>Out(I</a:t>
            </a:r>
            <a:r>
              <a:rPr lang="en-US" sz="2200" baseline="-25000" dirty="0" smtClean="0"/>
              <a:t>1</a:t>
            </a:r>
            <a:r>
              <a:rPr lang="en-US" sz="2200" dirty="0" smtClean="0"/>
              <a:t>) = {(z int I</a:t>
            </a:r>
            <a:r>
              <a:rPr lang="en-US" sz="2200" baseline="-25000" dirty="0" smtClean="0"/>
              <a:t>1</a:t>
            </a:r>
            <a:r>
              <a:rPr lang="en-US" sz="2200" dirty="0" smtClean="0"/>
              <a:t>)}</a:t>
            </a:r>
            <a:endParaRPr lang="en-US" sz="2200" dirty="0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EBDB-A883-AE4C-A564-7F2156545832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Generation 2 In and Out 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Nothing changes when computing generation 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EBDB-A883-AE4C-A564-7F2156545832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In and Out Sets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192277" y="1746066"/>
            <a:ext cx="678269" cy="67826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I</a:t>
            </a:r>
            <a:r>
              <a:rPr lang="en-US" sz="3200" baseline="-9000" dirty="0" smtClean="0"/>
              <a:t>0</a:t>
            </a:r>
            <a:endParaRPr lang="en-US" sz="3200" baseline="-9000" dirty="0"/>
          </a:p>
        </p:txBody>
      </p:sp>
      <p:sp>
        <p:nvSpPr>
          <p:cNvPr id="13" name="Rectangle 12"/>
          <p:cNvSpPr/>
          <p:nvPr/>
        </p:nvSpPr>
        <p:spPr>
          <a:xfrm>
            <a:off x="4192277" y="2893255"/>
            <a:ext cx="678269" cy="67826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B</a:t>
            </a:r>
            <a:r>
              <a:rPr lang="en-US" sz="3200" baseline="-9000" dirty="0" smtClean="0"/>
              <a:t>1</a:t>
            </a:r>
            <a:endParaRPr lang="en-US" sz="3200" baseline="-9000" dirty="0"/>
          </a:p>
        </p:txBody>
      </p:sp>
      <p:sp>
        <p:nvSpPr>
          <p:cNvPr id="14" name="Rectangle 13"/>
          <p:cNvSpPr/>
          <p:nvPr/>
        </p:nvSpPr>
        <p:spPr>
          <a:xfrm>
            <a:off x="4192277" y="4012489"/>
            <a:ext cx="678269" cy="67826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B</a:t>
            </a:r>
            <a:r>
              <a:rPr lang="en-US" sz="3200" baseline="-9000" dirty="0" smtClean="0"/>
              <a:t>2</a:t>
            </a:r>
            <a:endParaRPr lang="en-US" sz="3200" baseline="-9000" dirty="0"/>
          </a:p>
        </p:txBody>
      </p:sp>
      <p:sp>
        <p:nvSpPr>
          <p:cNvPr id="15" name="Rectangle 14"/>
          <p:cNvSpPr/>
          <p:nvPr/>
        </p:nvSpPr>
        <p:spPr>
          <a:xfrm>
            <a:off x="4192277" y="5131723"/>
            <a:ext cx="678269" cy="67826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B</a:t>
            </a:r>
            <a:r>
              <a:rPr lang="en-US" sz="3200" baseline="-9000" dirty="0" smtClean="0"/>
              <a:t>3</a:t>
            </a:r>
            <a:endParaRPr lang="en-US" sz="3200" baseline="-9000" dirty="0"/>
          </a:p>
        </p:txBody>
      </p:sp>
      <p:sp>
        <p:nvSpPr>
          <p:cNvPr id="16" name="Rectangle 15"/>
          <p:cNvSpPr/>
          <p:nvPr/>
        </p:nvSpPr>
        <p:spPr>
          <a:xfrm>
            <a:off x="2807750" y="4013283"/>
            <a:ext cx="721562" cy="6774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B</a:t>
            </a:r>
            <a:r>
              <a:rPr lang="en-US" sz="3200" baseline="-9000" dirty="0" smtClean="0"/>
              <a:t>4</a:t>
            </a:r>
            <a:endParaRPr lang="en-US" sz="3200" baseline="-9000" dirty="0"/>
          </a:p>
        </p:txBody>
      </p:sp>
      <p:sp>
        <p:nvSpPr>
          <p:cNvPr id="17" name="Rectangle 16"/>
          <p:cNvSpPr/>
          <p:nvPr/>
        </p:nvSpPr>
        <p:spPr>
          <a:xfrm>
            <a:off x="2807750" y="5133312"/>
            <a:ext cx="678269" cy="67826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I</a:t>
            </a:r>
            <a:r>
              <a:rPr lang="en-US" sz="3200" baseline="-9000" dirty="0" smtClean="0"/>
              <a:t>1</a:t>
            </a:r>
            <a:endParaRPr lang="en-US" sz="3200" baseline="-9000" dirty="0"/>
          </a:p>
        </p:txBody>
      </p:sp>
      <p:sp>
        <p:nvSpPr>
          <p:cNvPr id="18" name="Rectangle 17"/>
          <p:cNvSpPr/>
          <p:nvPr/>
        </p:nvSpPr>
        <p:spPr>
          <a:xfrm>
            <a:off x="5563324" y="5131722"/>
            <a:ext cx="678269" cy="67826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B</a:t>
            </a:r>
            <a:r>
              <a:rPr lang="en-US" sz="3200" baseline="-9000" dirty="0" smtClean="0"/>
              <a:t>5</a:t>
            </a:r>
            <a:endParaRPr lang="en-US" sz="3200" baseline="-9000" dirty="0"/>
          </a:p>
        </p:txBody>
      </p:sp>
      <p:cxnSp>
        <p:nvCxnSpPr>
          <p:cNvPr id="20" name="Straight Arrow Connector 19"/>
          <p:cNvCxnSpPr>
            <a:stCxn id="6" idx="2"/>
            <a:endCxn id="13" idx="0"/>
          </p:cNvCxnSpPr>
          <p:nvPr/>
        </p:nvCxnSpPr>
        <p:spPr>
          <a:xfrm rot="5400000">
            <a:off x="4296952" y="2658795"/>
            <a:ext cx="46892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3" idx="2"/>
          </p:cNvCxnSpPr>
          <p:nvPr/>
        </p:nvCxnSpPr>
        <p:spPr>
          <a:xfrm rot="5400000">
            <a:off x="4310930" y="3792006"/>
            <a:ext cx="44096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4" idx="2"/>
            <a:endCxn id="15" idx="0"/>
          </p:cNvCxnSpPr>
          <p:nvPr/>
        </p:nvCxnSpPr>
        <p:spPr>
          <a:xfrm rot="5400000">
            <a:off x="4310930" y="4911240"/>
            <a:ext cx="44096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5" idx="1"/>
            <a:endCxn id="17" idx="3"/>
          </p:cNvCxnSpPr>
          <p:nvPr/>
        </p:nvCxnSpPr>
        <p:spPr>
          <a:xfrm rot="10800000" flipV="1">
            <a:off x="3486019" y="5470857"/>
            <a:ext cx="706258" cy="15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6" idx="3"/>
          </p:cNvCxnSpPr>
          <p:nvPr/>
        </p:nvCxnSpPr>
        <p:spPr>
          <a:xfrm>
            <a:off x="3529312" y="4352021"/>
            <a:ext cx="662965" cy="203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7" idx="0"/>
          </p:cNvCxnSpPr>
          <p:nvPr/>
        </p:nvCxnSpPr>
        <p:spPr>
          <a:xfrm rot="16200000" flipV="1">
            <a:off x="2925569" y="4911995"/>
            <a:ext cx="441761" cy="8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18" idx="0"/>
          </p:cNvCxnSpPr>
          <p:nvPr/>
        </p:nvCxnSpPr>
        <p:spPr>
          <a:xfrm rot="5400000">
            <a:off x="5512411" y="4741673"/>
            <a:ext cx="78009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4869752" y="4351623"/>
            <a:ext cx="1031913" cy="7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946954" y="2830711"/>
            <a:ext cx="3540866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In(B</a:t>
            </a:r>
            <a:r>
              <a:rPr lang="en-US" sz="2200" baseline="-25000" dirty="0" smtClean="0">
                <a:solidFill>
                  <a:srgbClr val="FF0000"/>
                </a:solidFill>
              </a:rPr>
              <a:t>1</a:t>
            </a:r>
            <a:r>
              <a:rPr lang="en-US" sz="2200" dirty="0" smtClean="0">
                <a:solidFill>
                  <a:srgbClr val="FF0000"/>
                </a:solidFill>
              </a:rPr>
              <a:t>) = {(x int I</a:t>
            </a:r>
            <a:r>
              <a:rPr lang="en-US" sz="2200" baseline="-25000" dirty="0" smtClean="0">
                <a:solidFill>
                  <a:srgbClr val="FF0000"/>
                </a:solidFill>
              </a:rPr>
              <a:t>0</a:t>
            </a:r>
            <a:r>
              <a:rPr lang="en-US" sz="2200" dirty="0" smtClean="0">
                <a:solidFill>
                  <a:srgbClr val="FF0000"/>
                </a:solidFill>
              </a:rPr>
              <a:t>) (y int I</a:t>
            </a:r>
            <a:r>
              <a:rPr lang="en-US" sz="2200" baseline="-25000" dirty="0" smtClean="0">
                <a:solidFill>
                  <a:srgbClr val="FF0000"/>
                </a:solidFill>
              </a:rPr>
              <a:t>0</a:t>
            </a:r>
            <a:r>
              <a:rPr lang="en-US" sz="2200" dirty="0" smtClean="0">
                <a:solidFill>
                  <a:srgbClr val="FF0000"/>
                </a:solidFill>
              </a:rPr>
              <a:t>)}</a:t>
            </a:r>
          </a:p>
          <a:p>
            <a:r>
              <a:rPr lang="en-US" sz="2200" dirty="0" smtClean="0"/>
              <a:t>Out(B</a:t>
            </a:r>
            <a:r>
              <a:rPr lang="en-US" sz="2200" baseline="-25000" dirty="0" smtClean="0"/>
              <a:t>1</a:t>
            </a:r>
            <a:r>
              <a:rPr lang="en-US" sz="2200" dirty="0" smtClean="0"/>
              <a:t>) = {(x int I</a:t>
            </a:r>
            <a:r>
              <a:rPr lang="en-US" sz="2200" baseline="-25000" dirty="0" smtClean="0"/>
              <a:t>0</a:t>
            </a:r>
            <a:r>
              <a:rPr lang="en-US" sz="2200" dirty="0" smtClean="0"/>
              <a:t>) (y int I</a:t>
            </a:r>
            <a:r>
              <a:rPr lang="en-US" sz="2200" baseline="-25000" dirty="0" smtClean="0"/>
              <a:t>0</a:t>
            </a:r>
            <a:r>
              <a:rPr lang="en-US" sz="2200" dirty="0" smtClean="0"/>
              <a:t>)}</a:t>
            </a:r>
            <a:endParaRPr lang="en-US" sz="2200" dirty="0"/>
          </a:p>
        </p:txBody>
      </p:sp>
      <p:sp>
        <p:nvSpPr>
          <p:cNvPr id="24" name="TextBox 23"/>
          <p:cNvSpPr txBox="1"/>
          <p:nvPr/>
        </p:nvSpPr>
        <p:spPr>
          <a:xfrm>
            <a:off x="6241593" y="5077131"/>
            <a:ext cx="1675024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In(B</a:t>
            </a:r>
            <a:r>
              <a:rPr lang="en-US" sz="2200" baseline="-25000" dirty="0" smtClean="0">
                <a:solidFill>
                  <a:srgbClr val="FF0000"/>
                </a:solidFill>
              </a:rPr>
              <a:t>5</a:t>
            </a:r>
            <a:r>
              <a:rPr lang="en-US" sz="2200" dirty="0" smtClean="0">
                <a:solidFill>
                  <a:srgbClr val="FF0000"/>
                </a:solidFill>
              </a:rPr>
              <a:t>) = { }</a:t>
            </a:r>
          </a:p>
          <a:p>
            <a:r>
              <a:rPr lang="en-US" sz="2200" dirty="0" smtClean="0"/>
              <a:t>Out(B</a:t>
            </a:r>
            <a:r>
              <a:rPr lang="en-US" sz="2200" baseline="-25000" dirty="0" smtClean="0"/>
              <a:t>5</a:t>
            </a:r>
            <a:r>
              <a:rPr lang="en-US" sz="2200" dirty="0" smtClean="0"/>
              <a:t>) = { }</a:t>
            </a:r>
            <a:endParaRPr lang="en-US" sz="2200" dirty="0"/>
          </a:p>
        </p:txBody>
      </p:sp>
      <p:sp>
        <p:nvSpPr>
          <p:cNvPr id="25" name="TextBox 24"/>
          <p:cNvSpPr txBox="1"/>
          <p:nvPr/>
        </p:nvSpPr>
        <p:spPr>
          <a:xfrm>
            <a:off x="4102782" y="5811581"/>
            <a:ext cx="1675024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In(B</a:t>
            </a:r>
            <a:r>
              <a:rPr lang="en-US" sz="2200" baseline="-25000" dirty="0" smtClean="0">
                <a:solidFill>
                  <a:srgbClr val="FF0000"/>
                </a:solidFill>
              </a:rPr>
              <a:t>3</a:t>
            </a:r>
            <a:r>
              <a:rPr lang="en-US" sz="2200" dirty="0" smtClean="0">
                <a:solidFill>
                  <a:srgbClr val="FF0000"/>
                </a:solidFill>
              </a:rPr>
              <a:t>) = { }</a:t>
            </a:r>
          </a:p>
          <a:p>
            <a:r>
              <a:rPr lang="en-US" sz="2200" dirty="0" smtClean="0"/>
              <a:t>Out(B</a:t>
            </a:r>
            <a:r>
              <a:rPr lang="en-US" sz="2200" baseline="-25000" dirty="0" smtClean="0"/>
              <a:t>3</a:t>
            </a:r>
            <a:r>
              <a:rPr lang="en-US" sz="2200" dirty="0" smtClean="0"/>
              <a:t>) = { }</a:t>
            </a:r>
            <a:endParaRPr lang="en-US" sz="2200" dirty="0"/>
          </a:p>
        </p:txBody>
      </p:sp>
      <p:sp>
        <p:nvSpPr>
          <p:cNvPr id="27" name="TextBox 26"/>
          <p:cNvSpPr txBox="1"/>
          <p:nvPr/>
        </p:nvSpPr>
        <p:spPr>
          <a:xfrm>
            <a:off x="1810995" y="3158736"/>
            <a:ext cx="2593274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In(B</a:t>
            </a:r>
            <a:r>
              <a:rPr lang="en-US" sz="2200" baseline="-25000" dirty="0" smtClean="0">
                <a:solidFill>
                  <a:srgbClr val="FF0000"/>
                </a:solidFill>
              </a:rPr>
              <a:t>4</a:t>
            </a:r>
            <a:r>
              <a:rPr lang="en-US" sz="2200" dirty="0" smtClean="0">
                <a:solidFill>
                  <a:srgbClr val="FF0000"/>
                </a:solidFill>
              </a:rPr>
              <a:t>) = {(z int I</a:t>
            </a:r>
            <a:r>
              <a:rPr lang="en-US" sz="2200" baseline="-25000" dirty="0" smtClean="0">
                <a:solidFill>
                  <a:srgbClr val="FF0000"/>
                </a:solidFill>
              </a:rPr>
              <a:t>1</a:t>
            </a:r>
            <a:r>
              <a:rPr lang="en-US" sz="2200" dirty="0" smtClean="0">
                <a:solidFill>
                  <a:srgbClr val="FF0000"/>
                </a:solidFill>
              </a:rPr>
              <a:t>)}</a:t>
            </a:r>
          </a:p>
          <a:p>
            <a:r>
              <a:rPr lang="en-US" sz="2200" dirty="0" smtClean="0"/>
              <a:t>Out(B</a:t>
            </a:r>
            <a:r>
              <a:rPr lang="en-US" sz="2200" baseline="-25000" dirty="0" smtClean="0"/>
              <a:t>4</a:t>
            </a:r>
            <a:r>
              <a:rPr lang="en-US" sz="2200" dirty="0" smtClean="0"/>
              <a:t>) = {(z int I</a:t>
            </a:r>
            <a:r>
              <a:rPr lang="en-US" sz="2200" baseline="-25000" dirty="0" smtClean="0"/>
              <a:t>1</a:t>
            </a:r>
            <a:r>
              <a:rPr lang="en-US" sz="2200" dirty="0" smtClean="0"/>
              <a:t>)}</a:t>
            </a:r>
            <a:endParaRPr lang="en-US" sz="2200" dirty="0"/>
          </a:p>
        </p:txBody>
      </p:sp>
      <p:sp>
        <p:nvSpPr>
          <p:cNvPr id="29" name="TextBox 28"/>
          <p:cNvSpPr txBox="1"/>
          <p:nvPr/>
        </p:nvSpPr>
        <p:spPr>
          <a:xfrm>
            <a:off x="4901591" y="3928244"/>
            <a:ext cx="1675024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In(B</a:t>
            </a:r>
            <a:r>
              <a:rPr lang="en-US" sz="2200" baseline="-25000" dirty="0" smtClean="0">
                <a:solidFill>
                  <a:srgbClr val="FF0000"/>
                </a:solidFill>
              </a:rPr>
              <a:t>2</a:t>
            </a:r>
            <a:r>
              <a:rPr lang="en-US" sz="2200" dirty="0" smtClean="0">
                <a:solidFill>
                  <a:srgbClr val="FF0000"/>
                </a:solidFill>
              </a:rPr>
              <a:t>) = { }</a:t>
            </a:r>
          </a:p>
          <a:p>
            <a:r>
              <a:rPr lang="en-US" sz="2200" dirty="0" smtClean="0"/>
              <a:t>Out(B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) = { }</a:t>
            </a:r>
            <a:endParaRPr lang="en-US" sz="2200" dirty="0"/>
          </a:p>
        </p:txBody>
      </p:sp>
      <p:sp>
        <p:nvSpPr>
          <p:cNvPr id="30" name="TextBox 29"/>
          <p:cNvSpPr txBox="1"/>
          <p:nvPr/>
        </p:nvSpPr>
        <p:spPr>
          <a:xfrm>
            <a:off x="4946954" y="1702776"/>
            <a:ext cx="34525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In(I</a:t>
            </a:r>
            <a:r>
              <a:rPr lang="en-US" sz="2200" baseline="-25000" dirty="0" smtClean="0"/>
              <a:t>0</a:t>
            </a:r>
            <a:r>
              <a:rPr lang="en-US" sz="2200" dirty="0" smtClean="0"/>
              <a:t>) = { }</a:t>
            </a:r>
          </a:p>
          <a:p>
            <a:r>
              <a:rPr lang="en-US" sz="2200" dirty="0" smtClean="0"/>
              <a:t>Out(I</a:t>
            </a:r>
            <a:r>
              <a:rPr lang="en-US" sz="2200" baseline="-25000" dirty="0" smtClean="0"/>
              <a:t>0</a:t>
            </a:r>
            <a:r>
              <a:rPr lang="en-US" sz="2200" dirty="0" smtClean="0"/>
              <a:t>) = {(x int I</a:t>
            </a:r>
            <a:r>
              <a:rPr lang="en-US" sz="2200" baseline="-25000" dirty="0" smtClean="0"/>
              <a:t>0</a:t>
            </a:r>
            <a:r>
              <a:rPr lang="en-US" sz="2200" dirty="0" smtClean="0"/>
              <a:t>) (y int I</a:t>
            </a:r>
            <a:r>
              <a:rPr lang="en-US" sz="2200" baseline="-25000" dirty="0" smtClean="0"/>
              <a:t>0</a:t>
            </a:r>
            <a:r>
              <a:rPr lang="en-US" sz="2200" dirty="0" smtClean="0"/>
              <a:t>)}</a:t>
            </a:r>
            <a:endParaRPr lang="en-US" sz="2200" dirty="0"/>
          </a:p>
        </p:txBody>
      </p:sp>
      <p:sp>
        <p:nvSpPr>
          <p:cNvPr id="31" name="TextBox 30"/>
          <p:cNvSpPr txBox="1"/>
          <p:nvPr/>
        </p:nvSpPr>
        <p:spPr>
          <a:xfrm>
            <a:off x="1510347" y="5811581"/>
            <a:ext cx="24265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In(I</a:t>
            </a:r>
            <a:r>
              <a:rPr lang="en-US" sz="2200" baseline="-25000" dirty="0" smtClean="0"/>
              <a:t>1</a:t>
            </a:r>
            <a:r>
              <a:rPr lang="en-US" sz="2200" dirty="0" smtClean="0"/>
              <a:t>) = { }</a:t>
            </a:r>
          </a:p>
          <a:p>
            <a:r>
              <a:rPr lang="en-US" sz="2200" dirty="0" smtClean="0"/>
              <a:t>Out(I</a:t>
            </a:r>
            <a:r>
              <a:rPr lang="en-US" sz="2200" baseline="-25000" dirty="0" smtClean="0"/>
              <a:t>1</a:t>
            </a:r>
            <a:r>
              <a:rPr lang="en-US" sz="2200" dirty="0" smtClean="0"/>
              <a:t>) = {(z int I</a:t>
            </a:r>
            <a:r>
              <a:rPr lang="en-US" sz="2200" baseline="-25000" dirty="0" smtClean="0"/>
              <a:t>1</a:t>
            </a:r>
            <a:r>
              <a:rPr lang="en-US" sz="2200" dirty="0" smtClean="0"/>
              <a:t>)}</a:t>
            </a:r>
            <a:endParaRPr lang="en-US" sz="2200" dirty="0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EBDB-A883-AE4C-A564-7F2156545832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Result of Analysis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192277" y="1746066"/>
            <a:ext cx="678269" cy="67826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I</a:t>
            </a:r>
            <a:r>
              <a:rPr lang="en-US" sz="3200" baseline="-9000" dirty="0" smtClean="0"/>
              <a:t>0</a:t>
            </a:r>
            <a:endParaRPr lang="en-US" sz="3200" baseline="-9000" dirty="0"/>
          </a:p>
        </p:txBody>
      </p:sp>
      <p:sp>
        <p:nvSpPr>
          <p:cNvPr id="13" name="Rectangle 12"/>
          <p:cNvSpPr/>
          <p:nvPr/>
        </p:nvSpPr>
        <p:spPr>
          <a:xfrm>
            <a:off x="4192277" y="2893255"/>
            <a:ext cx="678269" cy="67826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B</a:t>
            </a:r>
            <a:r>
              <a:rPr lang="en-US" sz="3200" baseline="-9000" dirty="0" smtClean="0"/>
              <a:t>1</a:t>
            </a:r>
            <a:endParaRPr lang="en-US" sz="3200" baseline="-9000" dirty="0"/>
          </a:p>
        </p:txBody>
      </p:sp>
      <p:sp>
        <p:nvSpPr>
          <p:cNvPr id="14" name="Rectangle 13"/>
          <p:cNvSpPr/>
          <p:nvPr/>
        </p:nvSpPr>
        <p:spPr>
          <a:xfrm>
            <a:off x="4192277" y="4012489"/>
            <a:ext cx="678269" cy="67826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B</a:t>
            </a:r>
            <a:r>
              <a:rPr lang="en-US" sz="3200" baseline="-9000" dirty="0" smtClean="0"/>
              <a:t>2</a:t>
            </a:r>
            <a:endParaRPr lang="en-US" sz="3200" baseline="-9000" dirty="0"/>
          </a:p>
        </p:txBody>
      </p:sp>
      <p:sp>
        <p:nvSpPr>
          <p:cNvPr id="15" name="Rectangle 14"/>
          <p:cNvSpPr/>
          <p:nvPr/>
        </p:nvSpPr>
        <p:spPr>
          <a:xfrm>
            <a:off x="4192277" y="5131723"/>
            <a:ext cx="678269" cy="67826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B</a:t>
            </a:r>
            <a:r>
              <a:rPr lang="en-US" sz="3200" baseline="-9000" dirty="0" smtClean="0"/>
              <a:t>3</a:t>
            </a:r>
            <a:endParaRPr lang="en-US" sz="3200" baseline="-9000" dirty="0"/>
          </a:p>
        </p:txBody>
      </p:sp>
      <p:sp>
        <p:nvSpPr>
          <p:cNvPr id="16" name="Rectangle 15"/>
          <p:cNvSpPr/>
          <p:nvPr/>
        </p:nvSpPr>
        <p:spPr>
          <a:xfrm>
            <a:off x="2807750" y="4013283"/>
            <a:ext cx="721562" cy="6774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B</a:t>
            </a:r>
            <a:r>
              <a:rPr lang="en-US" sz="3200" baseline="-9000" dirty="0" smtClean="0"/>
              <a:t>4</a:t>
            </a:r>
            <a:endParaRPr lang="en-US" sz="3200" baseline="-9000" dirty="0"/>
          </a:p>
        </p:txBody>
      </p:sp>
      <p:sp>
        <p:nvSpPr>
          <p:cNvPr id="17" name="Rectangle 16"/>
          <p:cNvSpPr/>
          <p:nvPr/>
        </p:nvSpPr>
        <p:spPr>
          <a:xfrm>
            <a:off x="2807750" y="5133312"/>
            <a:ext cx="678269" cy="67826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I</a:t>
            </a:r>
            <a:r>
              <a:rPr lang="en-US" sz="3200" baseline="-9000" dirty="0" smtClean="0"/>
              <a:t>1</a:t>
            </a:r>
            <a:endParaRPr lang="en-US" sz="3200" baseline="-9000" dirty="0"/>
          </a:p>
        </p:txBody>
      </p:sp>
      <p:sp>
        <p:nvSpPr>
          <p:cNvPr id="18" name="Rectangle 17"/>
          <p:cNvSpPr/>
          <p:nvPr/>
        </p:nvSpPr>
        <p:spPr>
          <a:xfrm>
            <a:off x="5563324" y="5131722"/>
            <a:ext cx="678269" cy="67826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B</a:t>
            </a:r>
            <a:r>
              <a:rPr lang="en-US" sz="3200" baseline="-9000" dirty="0" smtClean="0"/>
              <a:t>5</a:t>
            </a:r>
            <a:endParaRPr lang="en-US" sz="3200" baseline="-9000" dirty="0"/>
          </a:p>
        </p:txBody>
      </p:sp>
      <p:cxnSp>
        <p:nvCxnSpPr>
          <p:cNvPr id="20" name="Straight Arrow Connector 19"/>
          <p:cNvCxnSpPr>
            <a:stCxn id="6" idx="2"/>
            <a:endCxn id="13" idx="0"/>
          </p:cNvCxnSpPr>
          <p:nvPr/>
        </p:nvCxnSpPr>
        <p:spPr>
          <a:xfrm rot="5400000">
            <a:off x="4296952" y="2658795"/>
            <a:ext cx="46892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3" idx="2"/>
          </p:cNvCxnSpPr>
          <p:nvPr/>
        </p:nvCxnSpPr>
        <p:spPr>
          <a:xfrm rot="5400000">
            <a:off x="4310930" y="3792006"/>
            <a:ext cx="44096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4" idx="2"/>
            <a:endCxn id="15" idx="0"/>
          </p:cNvCxnSpPr>
          <p:nvPr/>
        </p:nvCxnSpPr>
        <p:spPr>
          <a:xfrm rot="5400000">
            <a:off x="4310930" y="4911240"/>
            <a:ext cx="44096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5" idx="1"/>
            <a:endCxn id="17" idx="3"/>
          </p:cNvCxnSpPr>
          <p:nvPr/>
        </p:nvCxnSpPr>
        <p:spPr>
          <a:xfrm rot="10800000" flipV="1">
            <a:off x="3486019" y="5470857"/>
            <a:ext cx="706258" cy="15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6" idx="3"/>
          </p:cNvCxnSpPr>
          <p:nvPr/>
        </p:nvCxnSpPr>
        <p:spPr>
          <a:xfrm>
            <a:off x="3529312" y="4352021"/>
            <a:ext cx="662965" cy="203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7" idx="0"/>
          </p:cNvCxnSpPr>
          <p:nvPr/>
        </p:nvCxnSpPr>
        <p:spPr>
          <a:xfrm rot="16200000" flipV="1">
            <a:off x="2925569" y="4911995"/>
            <a:ext cx="441761" cy="8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18" idx="0"/>
          </p:cNvCxnSpPr>
          <p:nvPr/>
        </p:nvCxnSpPr>
        <p:spPr>
          <a:xfrm rot="5400000">
            <a:off x="5512411" y="4741673"/>
            <a:ext cx="78009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4869752" y="4351623"/>
            <a:ext cx="1031913" cy="7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946954" y="2830711"/>
            <a:ext cx="905967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200" dirty="0" smtClean="0"/>
              <a:t>{ x, y }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241593" y="5022867"/>
            <a:ext cx="530915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200" dirty="0" smtClean="0"/>
              <a:t>{  }</a:t>
            </a:r>
            <a:endParaRPr lang="en-US" sz="2200" dirty="0"/>
          </a:p>
        </p:txBody>
      </p:sp>
      <p:sp>
        <p:nvSpPr>
          <p:cNvPr id="25" name="TextBox 24"/>
          <p:cNvSpPr txBox="1"/>
          <p:nvPr/>
        </p:nvSpPr>
        <p:spPr>
          <a:xfrm>
            <a:off x="4869752" y="5022867"/>
            <a:ext cx="530915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200" dirty="0" smtClean="0"/>
              <a:t>{  }</a:t>
            </a:r>
            <a:endParaRPr lang="en-US" sz="2200" dirty="0"/>
          </a:p>
        </p:txBody>
      </p:sp>
      <p:sp>
        <p:nvSpPr>
          <p:cNvPr id="27" name="TextBox 26"/>
          <p:cNvSpPr txBox="1"/>
          <p:nvPr/>
        </p:nvSpPr>
        <p:spPr>
          <a:xfrm>
            <a:off x="3545295" y="3860261"/>
            <a:ext cx="646982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200" dirty="0" smtClean="0"/>
              <a:t>{ z }</a:t>
            </a:r>
            <a:endParaRPr lang="en-US" sz="2200" dirty="0"/>
          </a:p>
        </p:txBody>
      </p:sp>
      <p:sp>
        <p:nvSpPr>
          <p:cNvPr id="29" name="TextBox 28"/>
          <p:cNvSpPr txBox="1"/>
          <p:nvPr/>
        </p:nvSpPr>
        <p:spPr>
          <a:xfrm>
            <a:off x="4901591" y="3928244"/>
            <a:ext cx="530915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200" dirty="0" smtClean="0"/>
              <a:t>{  }</a:t>
            </a:r>
            <a:endParaRPr lang="en-US" sz="2200" dirty="0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EBDB-A883-AE4C-A564-7F2156545832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Result of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During all possible executions we can only guarantee that</a:t>
            </a:r>
          </a:p>
          <a:p>
            <a:pPr lvl="1"/>
            <a:r>
              <a:rPr lang="en-US" dirty="0" smtClean="0">
                <a:latin typeface="Courier"/>
                <a:cs typeface="Courier"/>
              </a:rPr>
              <a:t>x</a:t>
            </a:r>
            <a:r>
              <a:rPr lang="en-US" dirty="0" smtClean="0"/>
              <a:t> and </a:t>
            </a:r>
            <a:r>
              <a:rPr lang="en-US" dirty="0" smtClean="0">
                <a:latin typeface="Courier"/>
                <a:cs typeface="Courier"/>
              </a:rPr>
              <a:t>y</a:t>
            </a:r>
            <a:r>
              <a:rPr lang="en-US" dirty="0" smtClean="0"/>
              <a:t> are always available in B</a:t>
            </a:r>
            <a:r>
              <a:rPr lang="en-US" baseline="-25000" dirty="0" smtClean="0"/>
              <a:t>1</a:t>
            </a:r>
          </a:p>
          <a:p>
            <a:pPr lvl="1"/>
            <a:r>
              <a:rPr lang="en-US" dirty="0" smtClean="0">
                <a:latin typeface="Courier"/>
                <a:cs typeface="Courier"/>
              </a:rPr>
              <a:t>z</a:t>
            </a:r>
            <a:r>
              <a:rPr lang="en-US" dirty="0" smtClean="0"/>
              <a:t> is always available in B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EBDB-A883-AE4C-A564-7F2156545832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Resolution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</a:t>
            </a:r>
            <a:r>
              <a:rPr lang="en-US" b="1" dirty="0" smtClean="0"/>
              <a:t>not </a:t>
            </a:r>
            <a:r>
              <a:rPr lang="en-US" dirty="0" smtClean="0"/>
              <a:t>considered local variables or how to resolve name usage in the code</a:t>
            </a:r>
          </a:p>
          <a:p>
            <a:pPr lvl="1"/>
            <a:r>
              <a:rPr lang="en-US" dirty="0" smtClean="0"/>
              <a:t>For locals, regular scoping rules apply</a:t>
            </a:r>
          </a:p>
          <a:p>
            <a:pPr lvl="1"/>
            <a:r>
              <a:rPr lang="en-US" dirty="0" smtClean="0"/>
              <a:t>Locals can hide parameters</a:t>
            </a:r>
          </a:p>
          <a:p>
            <a:pPr lvl="1"/>
            <a:r>
              <a:rPr lang="en-US" dirty="0" smtClean="0"/>
              <a:t>One symbol table for an interface	</a:t>
            </a:r>
          </a:p>
          <a:p>
            <a:pPr lvl="1"/>
            <a:r>
              <a:rPr lang="en-US" dirty="0" smtClean="0"/>
              <a:t>One symbol table for its body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EBDB-A883-AE4C-A564-7F2156545832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Have we Done That?	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80779" y="1688344"/>
            <a:ext cx="8080420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/>
              </a:rPr>
              <a:t>MOBILE PROC reindelf (CHAN AGENT.INITIALIZE initialize?,</a:t>
            </a:r>
            <a:r>
              <a:rPr lang="en-US" dirty="0" smtClean="0">
                <a:latin typeface="Courier"/>
              </a:rPr>
              <a:t> </a:t>
            </a:r>
          </a:p>
          <a:p>
            <a:r>
              <a:rPr lang="en-US" dirty="0" smtClean="0">
                <a:latin typeface="Courier"/>
              </a:rPr>
              <a:t>                      SHARED </a:t>
            </a:r>
            <a:r>
              <a:rPr lang="en-US" dirty="0">
                <a:latin typeface="Courier"/>
              </a:rPr>
              <a:t>CHAN AGENT.MESSAGE report!</a:t>
            </a:r>
            <a:r>
              <a:rPr lang="en-US" dirty="0" smtClean="0">
                <a:latin typeface="Courier"/>
              </a:rPr>
              <a:t>,</a:t>
            </a:r>
          </a:p>
          <a:p>
            <a:r>
              <a:rPr lang="en-US" dirty="0" smtClean="0">
                <a:latin typeface="Courier"/>
              </a:rPr>
              <a:t>                      SHARED </a:t>
            </a:r>
            <a:r>
              <a:rPr lang="en-US" dirty="0">
                <a:latin typeface="Courier"/>
              </a:rPr>
              <a:t>CHAN INT santa.a!, santa.b!</a:t>
            </a:r>
            <a:r>
              <a:rPr lang="en-US" dirty="0" smtClean="0">
                <a:latin typeface="Courier"/>
              </a:rPr>
              <a:t>)</a:t>
            </a:r>
          </a:p>
          <a:p>
            <a:r>
              <a:rPr lang="en-US" dirty="0" smtClean="0">
                <a:latin typeface="Courier"/>
              </a:rPr>
              <a:t>                      IMPLEMENTS </a:t>
            </a:r>
            <a:r>
              <a:rPr lang="en-US" dirty="0">
                <a:latin typeface="Courier"/>
              </a:rPr>
              <a:t>AGENT</a:t>
            </a:r>
            <a:r>
              <a:rPr lang="en-US" dirty="0" smtClean="0">
                <a:latin typeface="Courier"/>
              </a:rPr>
              <a:t> </a:t>
            </a:r>
          </a:p>
          <a:p>
            <a:r>
              <a:rPr lang="en-US" dirty="0" smtClean="0">
                <a:latin typeface="Courier"/>
              </a:rPr>
              <a:t>  .</a:t>
            </a:r>
            <a:r>
              <a:rPr lang="en-US" dirty="0">
                <a:latin typeface="Courier"/>
              </a:rPr>
              <a:t>.. local state </a:t>
            </a:r>
            <a:r>
              <a:rPr lang="en-US" dirty="0" smtClean="0">
                <a:latin typeface="Courier"/>
              </a:rPr>
              <a:t>declarations</a:t>
            </a:r>
          </a:p>
          <a:p>
            <a:r>
              <a:rPr lang="en-US" dirty="0" smtClean="0">
                <a:latin typeface="Courier"/>
              </a:rPr>
              <a:t>  SEQ</a:t>
            </a:r>
          </a:p>
          <a:p>
            <a:r>
              <a:rPr lang="en-US" dirty="0" smtClean="0">
                <a:latin typeface="Courier"/>
              </a:rPr>
              <a:t>    .</a:t>
            </a:r>
            <a:r>
              <a:rPr lang="en-US" dirty="0">
                <a:latin typeface="Courier"/>
              </a:rPr>
              <a:t>.. in station compound (initialise local state</a:t>
            </a:r>
            <a:r>
              <a:rPr lang="en-US" dirty="0" smtClean="0">
                <a:latin typeface="Courier"/>
              </a:rPr>
              <a:t>)</a:t>
            </a:r>
          </a:p>
          <a:p>
            <a:r>
              <a:rPr lang="en-US" dirty="0" smtClean="0">
                <a:latin typeface="Courier"/>
              </a:rPr>
              <a:t>    WHILE </a:t>
            </a:r>
            <a:r>
              <a:rPr lang="en-US" dirty="0">
                <a:latin typeface="Courier"/>
              </a:rPr>
              <a:t>TRUE</a:t>
            </a:r>
            <a:r>
              <a:rPr lang="en-US" dirty="0" smtClean="0">
                <a:latin typeface="Courier"/>
              </a:rPr>
              <a:t> </a:t>
            </a:r>
          </a:p>
          <a:p>
            <a:r>
              <a:rPr lang="en-US" dirty="0" smtClean="0">
                <a:latin typeface="Courier"/>
              </a:rPr>
              <a:t>    SEQ</a:t>
            </a:r>
          </a:p>
          <a:p>
            <a:r>
              <a:rPr lang="en-US" dirty="0" smtClean="0">
                <a:latin typeface="Courier"/>
              </a:rPr>
              <a:t>      .</a:t>
            </a:r>
            <a:r>
              <a:rPr lang="en-US" dirty="0">
                <a:latin typeface="Courier"/>
              </a:rPr>
              <a:t>.. in station compound</a:t>
            </a:r>
            <a:r>
              <a:rPr lang="en-US" dirty="0" smtClean="0">
                <a:latin typeface="Courier"/>
              </a:rPr>
              <a:t> </a:t>
            </a:r>
          </a:p>
          <a:p>
            <a:r>
              <a:rPr lang="en-US" dirty="0" smtClean="0">
                <a:latin typeface="Courier"/>
              </a:rPr>
              <a:t>      SUSPEND -</a:t>
            </a:r>
            <a:r>
              <a:rPr lang="en-US" dirty="0">
                <a:latin typeface="Courier"/>
              </a:rPr>
              <a:t>- move to gathering place</a:t>
            </a:r>
            <a:r>
              <a:rPr lang="en-US" dirty="0" smtClean="0">
                <a:latin typeface="Courier"/>
              </a:rPr>
              <a:t> </a:t>
            </a:r>
          </a:p>
          <a:p>
            <a:r>
              <a:rPr lang="en-US" dirty="0" smtClean="0">
                <a:latin typeface="Courier"/>
              </a:rPr>
              <a:t>      .</a:t>
            </a:r>
            <a:r>
              <a:rPr lang="en-US" dirty="0">
                <a:latin typeface="Courier"/>
              </a:rPr>
              <a:t>.. in the gathering place</a:t>
            </a:r>
            <a:r>
              <a:rPr lang="en-US" dirty="0" smtClean="0">
                <a:latin typeface="Courier"/>
              </a:rPr>
              <a:t> </a:t>
            </a:r>
          </a:p>
          <a:p>
            <a:r>
              <a:rPr lang="en-US" dirty="0" smtClean="0">
                <a:latin typeface="Courier"/>
              </a:rPr>
              <a:t>      SUSPEND </a:t>
            </a:r>
            <a:r>
              <a:rPr lang="en-US" dirty="0">
                <a:latin typeface="Courier"/>
              </a:rPr>
              <a:t>-- move to santa’s grotto</a:t>
            </a:r>
            <a:r>
              <a:rPr lang="en-US" dirty="0" smtClean="0">
                <a:latin typeface="Courier"/>
              </a:rPr>
              <a:t> </a:t>
            </a:r>
          </a:p>
          <a:p>
            <a:r>
              <a:rPr lang="en-US" dirty="0" smtClean="0">
                <a:latin typeface="Courier"/>
              </a:rPr>
              <a:t>      .</a:t>
            </a:r>
            <a:r>
              <a:rPr lang="en-US" dirty="0">
                <a:latin typeface="Courier"/>
              </a:rPr>
              <a:t>.. in santa’s grotto</a:t>
            </a:r>
            <a:r>
              <a:rPr lang="en-US" dirty="0" smtClean="0">
                <a:latin typeface="Courier"/>
              </a:rPr>
              <a:t> </a:t>
            </a:r>
          </a:p>
          <a:p>
            <a:r>
              <a:rPr lang="en-US" dirty="0" smtClean="0">
                <a:latin typeface="Courier"/>
              </a:rPr>
              <a:t>      SUSPEND </a:t>
            </a:r>
            <a:r>
              <a:rPr lang="en-US" dirty="0">
                <a:latin typeface="Courier"/>
              </a:rPr>
              <a:t>-- move to </a:t>
            </a:r>
            <a:r>
              <a:rPr lang="en-US" dirty="0" smtClean="0">
                <a:latin typeface="Courier"/>
              </a:rPr>
              <a:t>compound</a:t>
            </a:r>
          </a:p>
          <a:p>
            <a:r>
              <a:rPr lang="en-US" dirty="0" smtClean="0">
                <a:latin typeface="Courier"/>
              </a:rPr>
              <a:t>:</a:t>
            </a:r>
          </a:p>
          <a:p>
            <a:endParaRPr lang="en-US" dirty="0" smtClean="0">
              <a:latin typeface="Courier"/>
            </a:endParaRPr>
          </a:p>
          <a:p>
            <a:r>
              <a:rPr lang="en-US" dirty="0" smtClean="0"/>
              <a:t>From: Santa Claus – with mobile reindeer and elves, CPA Fringe presentation 2008</a:t>
            </a:r>
            <a:endParaRPr lang="en-US" dirty="0">
              <a:latin typeface="Courier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EBDB-A883-AE4C-A564-7F2156545832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Resolution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suspend/resume point acts like the procedure interface</a:t>
            </a:r>
          </a:p>
          <a:p>
            <a:pPr lvl="1"/>
            <a:r>
              <a:rPr lang="en-US" dirty="0" smtClean="0"/>
              <a:t>One symbol table for the interface</a:t>
            </a:r>
          </a:p>
          <a:p>
            <a:pPr lvl="1"/>
            <a:r>
              <a:rPr lang="en-US" dirty="0" smtClean="0"/>
              <a:t>One symbol table for the implicit ‘body’ following</a:t>
            </a:r>
          </a:p>
          <a:p>
            <a:pPr lvl="2"/>
            <a:r>
              <a:rPr lang="en-US" dirty="0" smtClean="0"/>
              <a:t>End of scope determined by the closest enclosing scope of the suspend/resume statement.</a:t>
            </a:r>
          </a:p>
          <a:p>
            <a:r>
              <a:rPr lang="en-US" dirty="0" smtClean="0"/>
              <a:t>A block { } and a for-statement opens a new scope as well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EBDB-A883-AE4C-A564-7F2156545832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with Locals ;-)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35608" y="1288806"/>
            <a:ext cx="74980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ourier"/>
              </a:rPr>
              <a:t>mobile void </a:t>
            </a:r>
            <a:r>
              <a:rPr lang="en-US" sz="2400" dirty="0" smtClean="0">
                <a:latin typeface="Courier"/>
              </a:rPr>
              <a:t>foo (</a:t>
            </a:r>
            <a:r>
              <a:rPr lang="en-US" sz="2400" b="1" dirty="0" smtClean="0">
                <a:latin typeface="Courier"/>
              </a:rPr>
              <a:t>int </a:t>
            </a:r>
            <a:r>
              <a:rPr lang="en-US" sz="2400" dirty="0" smtClean="0">
                <a:latin typeface="Courier"/>
              </a:rPr>
              <a:t>x, </a:t>
            </a:r>
            <a:r>
              <a:rPr lang="en-US" sz="2400" b="1" dirty="0" smtClean="0">
                <a:latin typeface="Courier"/>
              </a:rPr>
              <a:t>int </a:t>
            </a:r>
            <a:r>
              <a:rPr lang="en-US" sz="2400" dirty="0" smtClean="0">
                <a:latin typeface="Courier"/>
              </a:rPr>
              <a:t>y) </a:t>
            </a:r>
          </a:p>
          <a:p>
            <a:r>
              <a:rPr lang="en-US" sz="2400" dirty="0" smtClean="0">
                <a:latin typeface="Courier"/>
              </a:rPr>
              <a:t>{</a:t>
            </a:r>
          </a:p>
          <a:p>
            <a:r>
              <a:rPr lang="en-US" sz="2400" dirty="0" smtClean="0">
                <a:latin typeface="Courier"/>
              </a:rPr>
              <a:t>  </a:t>
            </a:r>
            <a:r>
              <a:rPr lang="en-US" sz="2400" b="1" dirty="0" smtClean="0">
                <a:solidFill>
                  <a:srgbClr val="FF0000"/>
                </a:solidFill>
                <a:latin typeface="Courier"/>
              </a:rPr>
              <a:t>int</a:t>
            </a:r>
            <a:r>
              <a:rPr lang="en-US" sz="2400" dirty="0" smtClean="0">
                <a:solidFill>
                  <a:srgbClr val="FF0000"/>
                </a:solidFill>
                <a:latin typeface="Courier"/>
              </a:rPr>
              <a:t> a;</a:t>
            </a:r>
          </a:p>
          <a:p>
            <a:r>
              <a:rPr lang="en-US" sz="2400" dirty="0" smtClean="0">
                <a:latin typeface="Courier"/>
              </a:rPr>
              <a:t>  B</a:t>
            </a:r>
            <a:r>
              <a:rPr lang="en-US" sz="2400" baseline="-25000" dirty="0" smtClean="0">
                <a:latin typeface="Courier"/>
              </a:rPr>
              <a:t>1</a:t>
            </a:r>
          </a:p>
          <a:p>
            <a:r>
              <a:rPr lang="en-US" sz="2400" dirty="0" smtClean="0">
                <a:latin typeface="Courier"/>
              </a:rPr>
              <a:t>  </a:t>
            </a:r>
            <a:r>
              <a:rPr lang="en-US" sz="2400" b="1" dirty="0" smtClean="0">
                <a:latin typeface="Courier"/>
              </a:rPr>
              <a:t>while </a:t>
            </a:r>
            <a:r>
              <a:rPr lang="en-US" sz="2400" dirty="0" smtClean="0">
                <a:latin typeface="Courier"/>
              </a:rPr>
              <a:t>(B</a:t>
            </a:r>
            <a:r>
              <a:rPr lang="en-US" sz="2400" baseline="-25000" dirty="0" smtClean="0">
                <a:latin typeface="Courier"/>
              </a:rPr>
              <a:t>2</a:t>
            </a:r>
            <a:r>
              <a:rPr lang="en-US" sz="2400" dirty="0" smtClean="0">
                <a:latin typeface="Courier"/>
              </a:rPr>
              <a:t>) </a:t>
            </a:r>
          </a:p>
          <a:p>
            <a:r>
              <a:rPr lang="en-US" sz="2400" dirty="0" smtClean="0">
                <a:latin typeface="Courier"/>
              </a:rPr>
              <a:t>  {</a:t>
            </a:r>
          </a:p>
          <a:p>
            <a:r>
              <a:rPr lang="en-US" sz="2400" dirty="0" smtClean="0">
                <a:latin typeface="Courier"/>
              </a:rPr>
              <a:t>    </a:t>
            </a:r>
            <a:r>
              <a:rPr lang="en-US" sz="2400" b="1" dirty="0" smtClean="0">
                <a:solidFill>
                  <a:srgbClr val="FF0000"/>
                </a:solidFill>
                <a:latin typeface="Courier"/>
              </a:rPr>
              <a:t>int</a:t>
            </a:r>
            <a:r>
              <a:rPr lang="en-US" sz="2400" dirty="0" smtClean="0">
                <a:solidFill>
                  <a:srgbClr val="FF0000"/>
                </a:solidFill>
                <a:latin typeface="Courier"/>
              </a:rPr>
              <a:t> q;</a:t>
            </a:r>
            <a:r>
              <a:rPr lang="en-US" sz="2400" dirty="0" smtClean="0">
                <a:latin typeface="Courier"/>
              </a:rPr>
              <a:t>   </a:t>
            </a:r>
          </a:p>
          <a:p>
            <a:r>
              <a:rPr lang="en-US" sz="2400" dirty="0" smtClean="0">
                <a:latin typeface="Courier"/>
              </a:rPr>
              <a:t>    B</a:t>
            </a:r>
            <a:r>
              <a:rPr lang="en-US" sz="2400" baseline="-25000" dirty="0" smtClean="0">
                <a:latin typeface="Courier"/>
              </a:rPr>
              <a:t>3</a:t>
            </a:r>
          </a:p>
          <a:p>
            <a:r>
              <a:rPr lang="en-US" sz="2400" dirty="0" smtClean="0">
                <a:latin typeface="Courier"/>
              </a:rPr>
              <a:t>    </a:t>
            </a:r>
            <a:r>
              <a:rPr lang="en-US" sz="2400" b="1" dirty="0" smtClean="0">
                <a:latin typeface="Courier"/>
              </a:rPr>
              <a:t>suspend resume with </a:t>
            </a:r>
            <a:r>
              <a:rPr lang="en-US" sz="2400" dirty="0" smtClean="0">
                <a:latin typeface="Courier"/>
              </a:rPr>
              <a:t>(</a:t>
            </a:r>
            <a:r>
              <a:rPr lang="en-US" sz="2400" b="1" dirty="0" smtClean="0">
                <a:latin typeface="Courier"/>
              </a:rPr>
              <a:t>int </a:t>
            </a:r>
            <a:r>
              <a:rPr lang="en-US" sz="2400" dirty="0" smtClean="0">
                <a:latin typeface="Courier"/>
              </a:rPr>
              <a:t>z)</a:t>
            </a:r>
          </a:p>
          <a:p>
            <a:r>
              <a:rPr lang="en-US" sz="2400" dirty="0" smtClean="0">
                <a:latin typeface="Courier"/>
              </a:rPr>
              <a:t>    </a:t>
            </a:r>
            <a:r>
              <a:rPr lang="en-US" sz="2400" b="1" dirty="0" smtClean="0">
                <a:solidFill>
                  <a:srgbClr val="FF0000"/>
                </a:solidFill>
                <a:latin typeface="Courier"/>
              </a:rPr>
              <a:t>int</a:t>
            </a:r>
            <a:r>
              <a:rPr lang="en-US" sz="2400" dirty="0" smtClean="0">
                <a:solidFill>
                  <a:srgbClr val="FF0000"/>
                </a:solidFill>
                <a:latin typeface="Courier"/>
              </a:rPr>
              <a:t> w,z;</a:t>
            </a:r>
          </a:p>
          <a:p>
            <a:r>
              <a:rPr lang="en-US" sz="2400" dirty="0" smtClean="0">
                <a:latin typeface="Courier"/>
              </a:rPr>
              <a:t>    B</a:t>
            </a:r>
            <a:r>
              <a:rPr lang="en-US" sz="2400" baseline="-25000" dirty="0" smtClean="0">
                <a:latin typeface="Courier"/>
              </a:rPr>
              <a:t>4</a:t>
            </a:r>
          </a:p>
          <a:p>
            <a:r>
              <a:rPr lang="en-US" sz="2400" dirty="0" smtClean="0">
                <a:latin typeface="Courier"/>
              </a:rPr>
              <a:t>  }</a:t>
            </a:r>
            <a:r>
              <a:rPr lang="en-US" sz="2400" dirty="0" smtClean="0">
                <a:solidFill>
                  <a:srgbClr val="3366FF"/>
                </a:solidFill>
                <a:latin typeface="Wingdings"/>
                <a:ea typeface="Wingdings"/>
                <a:cs typeface="Wingdings"/>
              </a:rPr>
              <a:t></a:t>
            </a:r>
            <a:r>
              <a:rPr lang="en-US" sz="2400" dirty="0" smtClean="0">
                <a:solidFill>
                  <a:srgbClr val="3366FF"/>
                </a:solidFill>
                <a:ea typeface="Wingdings"/>
                <a:cs typeface="Wingdings"/>
              </a:rPr>
              <a:t> Implicit end of scopes opened by suspend</a:t>
            </a:r>
            <a:r>
              <a:rPr lang="en-US" sz="2400" dirty="0" smtClean="0">
                <a:solidFill>
                  <a:schemeClr val="accent2"/>
                </a:solidFill>
                <a:latin typeface="Wingdings"/>
                <a:ea typeface="Wingdings"/>
                <a:cs typeface="Wingdings"/>
              </a:rPr>
              <a:t> </a:t>
            </a:r>
            <a:endParaRPr lang="en-US" sz="2400" dirty="0" smtClean="0">
              <a:solidFill>
                <a:schemeClr val="accent2"/>
              </a:solidFill>
              <a:latin typeface="Courier"/>
            </a:endParaRPr>
          </a:p>
          <a:p>
            <a:r>
              <a:rPr lang="en-US" sz="2400" dirty="0" smtClean="0">
                <a:latin typeface="Courier"/>
              </a:rPr>
              <a:t>  B</a:t>
            </a:r>
            <a:r>
              <a:rPr lang="en-US" sz="2400" baseline="-25000" dirty="0" smtClean="0">
                <a:latin typeface="Courier"/>
              </a:rPr>
              <a:t>5</a:t>
            </a:r>
          </a:p>
          <a:p>
            <a:r>
              <a:rPr lang="en-US" sz="2400" dirty="0" smtClean="0">
                <a:latin typeface="Courier"/>
              </a:rPr>
              <a:t>}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EBDB-A883-AE4C-A564-7F2156545832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with Locals And Scopes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35608" y="1288806"/>
            <a:ext cx="7498080" cy="5509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Courier"/>
              </a:rPr>
              <a:t>mobile void </a:t>
            </a:r>
            <a:r>
              <a:rPr lang="en-US" sz="1600" dirty="0" smtClean="0">
                <a:latin typeface="Courier"/>
              </a:rPr>
              <a:t>foo </a:t>
            </a:r>
          </a:p>
          <a:p>
            <a:r>
              <a:rPr lang="en-US" sz="1600" b="1" u="sng" dirty="0" smtClean="0">
                <a:solidFill>
                  <a:srgbClr val="FF0000"/>
                </a:solidFill>
                <a:latin typeface="Courier"/>
              </a:rPr>
              <a:t>{</a:t>
            </a:r>
            <a:r>
              <a:rPr lang="en-US" sz="1600" b="1" u="sng" baseline="30000" dirty="0" smtClean="0">
                <a:solidFill>
                  <a:srgbClr val="FF0000"/>
                </a:solidFill>
                <a:latin typeface="Courier"/>
              </a:rPr>
              <a:t>+T0</a:t>
            </a:r>
          </a:p>
          <a:p>
            <a:r>
              <a:rPr lang="en-US" sz="1600" dirty="0" smtClean="0">
                <a:latin typeface="Courier"/>
              </a:rPr>
              <a:t>	(</a:t>
            </a:r>
            <a:r>
              <a:rPr lang="en-US" sz="1600" b="1" dirty="0" smtClean="0">
                <a:latin typeface="Courier"/>
              </a:rPr>
              <a:t>int </a:t>
            </a:r>
            <a:r>
              <a:rPr lang="en-US" sz="1600" dirty="0" smtClean="0">
                <a:latin typeface="Courier"/>
              </a:rPr>
              <a:t>x, </a:t>
            </a:r>
            <a:r>
              <a:rPr lang="en-US" sz="1600" b="1" dirty="0" smtClean="0">
                <a:latin typeface="Courier"/>
              </a:rPr>
              <a:t>int </a:t>
            </a:r>
            <a:r>
              <a:rPr lang="en-US" sz="1600" dirty="0" smtClean="0">
                <a:latin typeface="Courier"/>
              </a:rPr>
              <a:t>y) </a:t>
            </a:r>
          </a:p>
          <a:p>
            <a:r>
              <a:rPr lang="en-US" sz="1600" dirty="0" smtClean="0">
                <a:latin typeface="Courier"/>
              </a:rPr>
              <a:t>	{</a:t>
            </a:r>
            <a:r>
              <a:rPr lang="en-US" sz="1600" baseline="30000" dirty="0" smtClean="0">
                <a:latin typeface="Courier"/>
              </a:rPr>
              <a:t>+T1</a:t>
            </a:r>
          </a:p>
          <a:p>
            <a:r>
              <a:rPr lang="en-US" sz="1600" dirty="0" smtClean="0">
                <a:latin typeface="Courier"/>
              </a:rPr>
              <a:t>  		</a:t>
            </a:r>
            <a:r>
              <a:rPr lang="en-US" sz="1600" b="1" dirty="0" smtClean="0">
                <a:latin typeface="Courier"/>
              </a:rPr>
              <a:t>int</a:t>
            </a:r>
            <a:r>
              <a:rPr lang="en-US" sz="1600" dirty="0" smtClean="0">
                <a:latin typeface="Courier"/>
              </a:rPr>
              <a:t> a;</a:t>
            </a:r>
          </a:p>
          <a:p>
            <a:r>
              <a:rPr lang="en-US" sz="1600" dirty="0" smtClean="0">
                <a:latin typeface="Courier"/>
              </a:rPr>
              <a:t>  		B</a:t>
            </a:r>
            <a:r>
              <a:rPr lang="en-US" sz="1600" baseline="-25000" dirty="0" smtClean="0">
                <a:latin typeface="Courier"/>
              </a:rPr>
              <a:t>1</a:t>
            </a:r>
          </a:p>
          <a:p>
            <a:r>
              <a:rPr lang="en-US" sz="1600" dirty="0" smtClean="0">
                <a:latin typeface="Courier"/>
              </a:rPr>
              <a:t>  		</a:t>
            </a:r>
            <a:r>
              <a:rPr lang="en-US" sz="1600" b="1" dirty="0" smtClean="0">
                <a:latin typeface="Courier"/>
              </a:rPr>
              <a:t>while </a:t>
            </a:r>
            <a:r>
              <a:rPr lang="en-US" sz="1600" dirty="0" smtClean="0">
                <a:latin typeface="Courier"/>
              </a:rPr>
              <a:t>(B</a:t>
            </a:r>
            <a:r>
              <a:rPr lang="en-US" sz="1600" baseline="-25000" dirty="0" smtClean="0">
                <a:latin typeface="Courier"/>
              </a:rPr>
              <a:t>2</a:t>
            </a:r>
            <a:r>
              <a:rPr lang="en-US" sz="1600" dirty="0" smtClean="0">
                <a:latin typeface="Courier"/>
              </a:rPr>
              <a:t>) </a:t>
            </a:r>
          </a:p>
          <a:p>
            <a:r>
              <a:rPr lang="en-US" sz="1600" dirty="0" smtClean="0">
                <a:latin typeface="Courier"/>
              </a:rPr>
              <a:t>  		{</a:t>
            </a:r>
            <a:r>
              <a:rPr lang="en-US" sz="1600" baseline="30000" dirty="0" smtClean="0">
                <a:latin typeface="Courier"/>
              </a:rPr>
              <a:t>+T2</a:t>
            </a:r>
          </a:p>
          <a:p>
            <a:r>
              <a:rPr lang="en-US" sz="1600" dirty="0" smtClean="0">
                <a:latin typeface="Courier"/>
              </a:rPr>
              <a:t>    		</a:t>
            </a:r>
            <a:r>
              <a:rPr lang="en-US" sz="1600" b="1" dirty="0" smtClean="0">
                <a:latin typeface="Courier"/>
              </a:rPr>
              <a:t>int</a:t>
            </a:r>
            <a:r>
              <a:rPr lang="en-US" sz="1600" dirty="0" smtClean="0">
                <a:latin typeface="Courier"/>
              </a:rPr>
              <a:t> q;   </a:t>
            </a:r>
          </a:p>
          <a:p>
            <a:r>
              <a:rPr lang="en-US" sz="1600" dirty="0" smtClean="0">
                <a:latin typeface="Courier"/>
              </a:rPr>
              <a:t>    		B</a:t>
            </a:r>
            <a:r>
              <a:rPr lang="en-US" sz="1600" baseline="-25000" dirty="0" smtClean="0">
                <a:latin typeface="Courier"/>
              </a:rPr>
              <a:t>3</a:t>
            </a:r>
          </a:p>
          <a:p>
            <a:r>
              <a:rPr lang="en-US" sz="1600" dirty="0" smtClean="0">
                <a:latin typeface="Courier"/>
              </a:rPr>
              <a:t>    		</a:t>
            </a:r>
            <a:r>
              <a:rPr lang="en-US" sz="1600" b="1" dirty="0" smtClean="0">
                <a:latin typeface="Courier"/>
              </a:rPr>
              <a:t>suspend resume with</a:t>
            </a:r>
          </a:p>
          <a:p>
            <a:r>
              <a:rPr lang="en-US" sz="1600" b="1" dirty="0" smtClean="0">
                <a:latin typeface="Courier"/>
              </a:rPr>
              <a:t>			</a:t>
            </a:r>
            <a:r>
              <a:rPr lang="en-US" sz="1600" u="sng" dirty="0" smtClean="0">
                <a:solidFill>
                  <a:srgbClr val="FF0000"/>
                </a:solidFill>
                <a:latin typeface="Courier"/>
              </a:rPr>
              <a:t>{</a:t>
            </a:r>
            <a:r>
              <a:rPr lang="en-US" sz="1600" u="sng" baseline="30000" dirty="0" smtClean="0">
                <a:solidFill>
                  <a:srgbClr val="FF0000"/>
                </a:solidFill>
                <a:latin typeface="Courier"/>
              </a:rPr>
              <a:t>+T3</a:t>
            </a:r>
            <a:r>
              <a:rPr lang="en-US" sz="1600" b="1" dirty="0" smtClean="0">
                <a:latin typeface="Courier"/>
              </a:rPr>
              <a:t> </a:t>
            </a:r>
          </a:p>
          <a:p>
            <a:r>
              <a:rPr lang="en-US" sz="1600" b="1" dirty="0" smtClean="0">
                <a:latin typeface="Courier"/>
              </a:rPr>
              <a:t>				</a:t>
            </a:r>
            <a:r>
              <a:rPr lang="en-US" sz="1600" dirty="0" smtClean="0">
                <a:latin typeface="Courier"/>
              </a:rPr>
              <a:t>(</a:t>
            </a:r>
            <a:r>
              <a:rPr lang="en-US" sz="1600" b="1" dirty="0" smtClean="0">
                <a:latin typeface="Courier"/>
              </a:rPr>
              <a:t>int </a:t>
            </a:r>
            <a:r>
              <a:rPr lang="en-US" sz="1600" dirty="0" smtClean="0">
                <a:latin typeface="Courier"/>
              </a:rPr>
              <a:t>z)</a:t>
            </a:r>
          </a:p>
          <a:p>
            <a:r>
              <a:rPr lang="en-US" sz="1600" dirty="0" smtClean="0">
                <a:latin typeface="Courier"/>
              </a:rPr>
              <a:t>				</a:t>
            </a:r>
            <a:r>
              <a:rPr lang="en-US" sz="1600" b="1" u="sng" dirty="0" smtClean="0">
                <a:solidFill>
                  <a:srgbClr val="FF0000"/>
                </a:solidFill>
                <a:latin typeface="Courier"/>
              </a:rPr>
              <a:t>{</a:t>
            </a:r>
            <a:r>
              <a:rPr lang="en-US" sz="1600" b="1" u="sng" baseline="30000" dirty="0" smtClean="0">
                <a:solidFill>
                  <a:srgbClr val="FF0000"/>
                </a:solidFill>
                <a:latin typeface="Courier"/>
              </a:rPr>
              <a:t>+T4</a:t>
            </a:r>
          </a:p>
          <a:p>
            <a:r>
              <a:rPr lang="en-US" sz="1600" dirty="0" smtClean="0">
                <a:latin typeface="Courier"/>
              </a:rPr>
              <a:t>    				</a:t>
            </a:r>
            <a:r>
              <a:rPr lang="en-US" sz="1600" b="1" dirty="0" smtClean="0">
                <a:latin typeface="Courier"/>
              </a:rPr>
              <a:t>int</a:t>
            </a:r>
            <a:r>
              <a:rPr lang="en-US" sz="1600" dirty="0" smtClean="0">
                <a:latin typeface="Courier"/>
              </a:rPr>
              <a:t> w,z;</a:t>
            </a:r>
          </a:p>
          <a:p>
            <a:r>
              <a:rPr lang="en-US" sz="1600" dirty="0" smtClean="0">
                <a:latin typeface="Courier"/>
              </a:rPr>
              <a:t>    				B4</a:t>
            </a:r>
          </a:p>
          <a:p>
            <a:r>
              <a:rPr lang="en-US" sz="1600" dirty="0" smtClean="0">
                <a:latin typeface="Courier"/>
              </a:rPr>
              <a:t>				</a:t>
            </a:r>
            <a:r>
              <a:rPr lang="en-US" sz="1600" b="1" u="sng" dirty="0" smtClean="0">
                <a:solidFill>
                  <a:srgbClr val="FF0000"/>
                </a:solidFill>
                <a:latin typeface="Courier"/>
              </a:rPr>
              <a:t>}</a:t>
            </a:r>
            <a:r>
              <a:rPr lang="en-US" sz="1600" b="1" u="sng" baseline="30000" dirty="0" smtClean="0">
                <a:solidFill>
                  <a:srgbClr val="FF0000"/>
                </a:solidFill>
                <a:latin typeface="Courier"/>
              </a:rPr>
              <a:t>-T4</a:t>
            </a:r>
          </a:p>
          <a:p>
            <a:r>
              <a:rPr lang="en-US" sz="1600" dirty="0" smtClean="0">
                <a:latin typeface="Courier"/>
              </a:rPr>
              <a:t>			</a:t>
            </a:r>
            <a:r>
              <a:rPr lang="en-US" sz="1600" b="1" u="sng" dirty="0" smtClean="0">
                <a:solidFill>
                  <a:srgbClr val="FF0000"/>
                </a:solidFill>
                <a:latin typeface="Courier"/>
              </a:rPr>
              <a:t>}</a:t>
            </a:r>
            <a:r>
              <a:rPr lang="en-US" sz="1600" b="1" u="sng" baseline="30000" dirty="0" smtClean="0">
                <a:solidFill>
                  <a:srgbClr val="FF0000"/>
                </a:solidFill>
                <a:latin typeface="Courier"/>
              </a:rPr>
              <a:t>-T3</a:t>
            </a:r>
          </a:p>
          <a:p>
            <a:r>
              <a:rPr lang="en-US" sz="1600" dirty="0" smtClean="0">
                <a:latin typeface="Courier"/>
              </a:rPr>
              <a:t>		}</a:t>
            </a:r>
            <a:r>
              <a:rPr lang="en-US" sz="1600" baseline="30000" dirty="0" smtClean="0">
                <a:latin typeface="Courier"/>
              </a:rPr>
              <a:t>-T2</a:t>
            </a:r>
          </a:p>
          <a:p>
            <a:r>
              <a:rPr lang="en-US" sz="1600" dirty="0" smtClean="0">
                <a:latin typeface="Courier"/>
              </a:rPr>
              <a:t>  		B5</a:t>
            </a:r>
          </a:p>
          <a:p>
            <a:r>
              <a:rPr lang="en-US" sz="1600" dirty="0" smtClean="0">
                <a:latin typeface="Courier"/>
              </a:rPr>
              <a:t>	}</a:t>
            </a:r>
            <a:r>
              <a:rPr lang="en-US" sz="1600" baseline="30000" dirty="0" smtClean="0">
                <a:latin typeface="Courier"/>
              </a:rPr>
              <a:t>-T1</a:t>
            </a:r>
          </a:p>
          <a:p>
            <a:r>
              <a:rPr lang="en-US" sz="1600" b="1" u="sng" dirty="0" smtClean="0">
                <a:solidFill>
                  <a:srgbClr val="FF0000"/>
                </a:solidFill>
                <a:latin typeface="Courier"/>
              </a:rPr>
              <a:t>}</a:t>
            </a:r>
            <a:r>
              <a:rPr lang="en-US" sz="1600" b="1" u="sng" baseline="30000" dirty="0" smtClean="0">
                <a:solidFill>
                  <a:srgbClr val="FF0000"/>
                </a:solidFill>
                <a:latin typeface="Courier"/>
              </a:rPr>
              <a:t>-T0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30584" y="1389533"/>
            <a:ext cx="455705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Implicit scopes added in </a:t>
            </a:r>
            <a:r>
              <a:rPr lang="en-US" sz="2800" dirty="0" smtClean="0">
                <a:solidFill>
                  <a:srgbClr val="FF0000"/>
                </a:solidFill>
              </a:rPr>
              <a:t>red</a:t>
            </a:r>
          </a:p>
          <a:p>
            <a:pPr>
              <a:buFont typeface="Arial"/>
              <a:buChar char="•"/>
            </a:pPr>
            <a:r>
              <a:rPr lang="en-US" sz="2800" dirty="0" smtClean="0"/>
              <a:t> Parameter scope for </a:t>
            </a:r>
            <a:br>
              <a:rPr lang="en-US" sz="2800" dirty="0" smtClean="0"/>
            </a:br>
            <a:r>
              <a:rPr lang="en-US" sz="2800" dirty="0" smtClean="0"/>
              <a:t>  procedure interface (T</a:t>
            </a:r>
            <a:r>
              <a:rPr lang="en-US" sz="2800" baseline="-25000" dirty="0" smtClean="0"/>
              <a:t>0</a:t>
            </a:r>
            <a:r>
              <a:rPr lang="en-US" sz="2800" dirty="0" smtClean="0"/>
              <a:t>)</a:t>
            </a:r>
          </a:p>
          <a:p>
            <a:pPr>
              <a:buFont typeface="Arial"/>
              <a:buChar char="•"/>
            </a:pPr>
            <a:r>
              <a:rPr lang="en-US" sz="2800" dirty="0" smtClean="0"/>
              <a:t> Parameter scope for </a:t>
            </a:r>
            <a:br>
              <a:rPr lang="en-US" sz="2800" dirty="0" smtClean="0"/>
            </a:br>
            <a:r>
              <a:rPr lang="en-US" sz="2800" dirty="0" smtClean="0"/>
              <a:t>  suspend/resume interface</a:t>
            </a:r>
            <a:br>
              <a:rPr lang="en-US" sz="2800" dirty="0" smtClean="0"/>
            </a:br>
            <a:r>
              <a:rPr lang="en-US" sz="2800" dirty="0" smtClean="0"/>
              <a:t>      (T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)</a:t>
            </a:r>
          </a:p>
          <a:p>
            <a:pPr>
              <a:buFont typeface="Arial"/>
              <a:buChar char="•"/>
            </a:pPr>
            <a:endParaRPr lang="en-US" sz="2800" dirty="0" smtClean="0"/>
          </a:p>
          <a:p>
            <a:pPr>
              <a:buFont typeface="Arial"/>
              <a:buChar char="•"/>
            </a:pPr>
            <a:r>
              <a:rPr lang="en-US" sz="2800" dirty="0" smtClean="0"/>
              <a:t> Body scope for </a:t>
            </a:r>
            <a:br>
              <a:rPr lang="en-US" sz="2800" dirty="0" smtClean="0"/>
            </a:br>
            <a:r>
              <a:rPr lang="en-US" sz="2800" dirty="0" smtClean="0"/>
              <a:t>   suspend/resume interface</a:t>
            </a:r>
            <a:br>
              <a:rPr lang="en-US" sz="2800" dirty="0" smtClean="0"/>
            </a:br>
            <a:r>
              <a:rPr lang="en-US" sz="2800" dirty="0" smtClean="0"/>
              <a:t>   (T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EBDB-A883-AE4C-A564-7F2156545832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Resolution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symbol Table now has an ‘access list’</a:t>
            </a:r>
          </a:p>
          <a:p>
            <a:pPr lvl="1"/>
            <a:r>
              <a:rPr lang="en-US" dirty="0" smtClean="0"/>
              <a:t>Only name-uses in code blocks listed in the access list are allowed to perform a look up in the table – if not listed, move on to the parent table.</a:t>
            </a:r>
          </a:p>
          <a:p>
            <a:pPr lvl="1"/>
            <a:endParaRPr lang="en-US" dirty="0"/>
          </a:p>
        </p:txBody>
      </p:sp>
      <p:graphicFrame>
        <p:nvGraphicFramePr>
          <p:cNvPr id="10" name="Content Placeholder 3"/>
          <p:cNvGraphicFramePr>
            <a:graphicFrameLocks/>
          </p:cNvGraphicFramePr>
          <p:nvPr/>
        </p:nvGraphicFramePr>
        <p:xfrm>
          <a:off x="3570928" y="3977341"/>
          <a:ext cx="3391664" cy="22860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tableStyleId>{5C22544A-7EE6-4342-B048-85BDC9FD1C3A}</a:tableStyleId>
              </a:tblPr>
              <a:tblGrid>
                <a:gridCol w="1695832"/>
                <a:gridCol w="16958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Name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Value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z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2400" dirty="0" smtClean="0"/>
                        <a:t>Access</a:t>
                      </a:r>
                      <a:r>
                        <a:rPr lang="en-US" sz="2400" baseline="0" dirty="0" smtClean="0"/>
                        <a:t> List: {1,2,3,4,5}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6962592" y="4426857"/>
            <a:ext cx="947694" cy="120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825610" y="3967254"/>
            <a:ext cx="11270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Parent </a:t>
            </a:r>
          </a:p>
          <a:p>
            <a:r>
              <a:rPr lang="en-US" sz="2800" dirty="0" smtClean="0"/>
              <a:t>Table</a:t>
            </a:r>
            <a:endParaRPr lang="en-US" sz="2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EBDB-A883-AE4C-A564-7F2156545832}" type="slidenum">
              <a:rPr lang="en-US" smtClean="0"/>
              <a:pPr/>
              <a:t>43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Symbol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635240" cy="4800600"/>
          </a:xfrm>
        </p:spPr>
        <p:txBody>
          <a:bodyPr/>
          <a:lstStyle/>
          <a:p>
            <a:r>
              <a:rPr lang="en-US" dirty="0" smtClean="0"/>
              <a:t>Only symbol tables associated with the </a:t>
            </a:r>
            <a:r>
              <a:rPr lang="en-US" b="1" dirty="0" smtClean="0"/>
              <a:t>implicit scopes </a:t>
            </a:r>
            <a:r>
              <a:rPr lang="en-US" dirty="0" smtClean="0"/>
              <a:t>of interfaces have limited access lists; all others have full access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1658460" y="4186515"/>
          <a:ext cx="2883660" cy="22860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tableStyleId>{5C22544A-7EE6-4342-B048-85BDC9FD1C3A}</a:tableStyleId>
              </a:tblPr>
              <a:tblGrid>
                <a:gridCol w="1441830"/>
                <a:gridCol w="144183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Name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Value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x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y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2400" dirty="0" smtClean="0"/>
                        <a:t>Access</a:t>
                      </a:r>
                      <a:r>
                        <a:rPr lang="en-US" sz="2400" baseline="0" dirty="0" smtClean="0"/>
                        <a:t> List: { 1 }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5396743" y="4186515"/>
          <a:ext cx="2883660" cy="22860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tableStyleId>{5C22544A-7EE6-4342-B048-85BDC9FD1C3A}</a:tableStyleId>
              </a:tblPr>
              <a:tblGrid>
                <a:gridCol w="1441830"/>
                <a:gridCol w="144183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Name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Value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z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2400" dirty="0" smtClean="0"/>
                        <a:t>Access</a:t>
                      </a:r>
                      <a:r>
                        <a:rPr lang="en-US" sz="2400" baseline="0" dirty="0" smtClean="0"/>
                        <a:t> List: { 4 }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52693" y="3140360"/>
            <a:ext cx="24336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Table for T</a:t>
            </a:r>
            <a:r>
              <a:rPr lang="en-US" sz="2800" baseline="-25000" dirty="0" smtClean="0"/>
              <a:t>0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foo (int x, int y) 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694512" y="3140360"/>
            <a:ext cx="42230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Table for T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suspend resume with (int z) </a:t>
            </a:r>
            <a:endParaRPr lang="en-US" sz="2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EBDB-A883-AE4C-A564-7F2156545832}" type="slidenum">
              <a:rPr lang="en-US" smtClean="0"/>
              <a:pPr/>
              <a:t>44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ymTab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136" y="37725"/>
            <a:ext cx="6416675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52459" y="6407358"/>
            <a:ext cx="747059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000" dirty="0"/>
          </a:p>
        </p:txBody>
      </p:sp>
      <p:sp>
        <p:nvSpPr>
          <p:cNvPr id="5" name="TextBox 4"/>
          <p:cNvSpPr txBox="1"/>
          <p:nvPr/>
        </p:nvSpPr>
        <p:spPr>
          <a:xfrm>
            <a:off x="4422610" y="6384356"/>
            <a:ext cx="8514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{1,2,3,4,5}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4452459" y="3730505"/>
            <a:ext cx="747059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5635812" y="2554941"/>
            <a:ext cx="747059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4422805" y="3700623"/>
            <a:ext cx="8514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{1,2,3,4,5}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5605930" y="2525059"/>
            <a:ext cx="8514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{1,2,3,4,5}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1210241" y="1867647"/>
            <a:ext cx="7659969" cy="34778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dirty="0" smtClean="0"/>
              <a:t>Errata: Access lists of T</a:t>
            </a:r>
            <a:r>
              <a:rPr lang="en-US" sz="4400" baseline="-25000" dirty="0" smtClean="0"/>
              <a:t>1</a:t>
            </a:r>
            <a:r>
              <a:rPr lang="en-US" sz="4400" dirty="0" smtClean="0"/>
              <a:t>, T</a:t>
            </a:r>
            <a:r>
              <a:rPr lang="en-US" sz="4400" baseline="-25000" dirty="0" smtClean="0"/>
              <a:t>2</a:t>
            </a:r>
            <a:r>
              <a:rPr lang="en-US" sz="4400" dirty="0" smtClean="0"/>
              <a:t> &amp; T</a:t>
            </a:r>
            <a:r>
              <a:rPr lang="en-US" sz="4400" baseline="-25000" dirty="0" smtClean="0"/>
              <a:t>4</a:t>
            </a:r>
          </a:p>
          <a:p>
            <a:r>
              <a:rPr lang="en-US" sz="4400" dirty="0" smtClean="0"/>
              <a:t>in the paper are incorrect.</a:t>
            </a:r>
          </a:p>
          <a:p>
            <a:r>
              <a:rPr lang="en-US" sz="4400" dirty="0" smtClean="0"/>
              <a:t>They read {1,2,3,4} they should</a:t>
            </a:r>
          </a:p>
          <a:p>
            <a:r>
              <a:rPr lang="en-US" sz="4400" dirty="0" smtClean="0"/>
              <a:t>be {1,2,3,4,5} </a:t>
            </a:r>
            <a:br>
              <a:rPr lang="en-US" sz="4400" dirty="0" smtClean="0"/>
            </a:br>
            <a:r>
              <a:rPr lang="en-US" sz="4400" dirty="0" smtClean="0"/>
              <a:t>(the 5 has gone missing}</a:t>
            </a:r>
            <a:endParaRPr lang="en-US" sz="44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EBDB-A883-AE4C-A564-7F2156545832}" type="slidenum">
              <a:rPr lang="en-US" smtClean="0"/>
              <a:pPr/>
              <a:t>45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67647" y="1180353"/>
            <a:ext cx="597647" cy="5976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</a:t>
            </a:r>
            <a:r>
              <a:rPr lang="en-US" sz="2400" baseline="-25000" dirty="0" smtClean="0"/>
              <a:t>0</a:t>
            </a:r>
            <a:endParaRPr lang="en-US" sz="2400" baseline="-25000" dirty="0"/>
          </a:p>
        </p:txBody>
      </p:sp>
      <p:sp>
        <p:nvSpPr>
          <p:cNvPr id="5" name="Rectangle 4"/>
          <p:cNvSpPr/>
          <p:nvPr/>
        </p:nvSpPr>
        <p:spPr>
          <a:xfrm>
            <a:off x="1867647" y="2076823"/>
            <a:ext cx="597647" cy="5976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6" name="Rectangle 5"/>
          <p:cNvSpPr/>
          <p:nvPr/>
        </p:nvSpPr>
        <p:spPr>
          <a:xfrm>
            <a:off x="1867647" y="2973293"/>
            <a:ext cx="597647" cy="5976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sp>
        <p:nvSpPr>
          <p:cNvPr id="7" name="Rectangle 6"/>
          <p:cNvSpPr/>
          <p:nvPr/>
        </p:nvSpPr>
        <p:spPr>
          <a:xfrm>
            <a:off x="1867647" y="3869763"/>
            <a:ext cx="597647" cy="5976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</a:t>
            </a:r>
            <a:r>
              <a:rPr lang="en-US" sz="2400" baseline="-25000" dirty="0" smtClean="0"/>
              <a:t>3</a:t>
            </a:r>
            <a:endParaRPr lang="en-US" sz="2400" baseline="-25000" dirty="0"/>
          </a:p>
        </p:txBody>
      </p:sp>
      <p:sp>
        <p:nvSpPr>
          <p:cNvPr id="8" name="Rectangle 7"/>
          <p:cNvSpPr/>
          <p:nvPr/>
        </p:nvSpPr>
        <p:spPr>
          <a:xfrm>
            <a:off x="1867647" y="4766233"/>
            <a:ext cx="597647" cy="5976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9" name="Rectangle 8"/>
          <p:cNvSpPr/>
          <p:nvPr/>
        </p:nvSpPr>
        <p:spPr>
          <a:xfrm>
            <a:off x="1867647" y="5662703"/>
            <a:ext cx="597647" cy="5976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</a:t>
            </a:r>
            <a:r>
              <a:rPr lang="en-US" sz="2400" baseline="-25000" dirty="0" smtClean="0"/>
              <a:t>4</a:t>
            </a:r>
            <a:endParaRPr lang="en-US" sz="2400" baseline="-25000" dirty="0"/>
          </a:p>
        </p:txBody>
      </p:sp>
      <p:sp>
        <p:nvSpPr>
          <p:cNvPr id="10" name="Rectangle 9"/>
          <p:cNvSpPr/>
          <p:nvPr/>
        </p:nvSpPr>
        <p:spPr>
          <a:xfrm>
            <a:off x="3036047" y="3869763"/>
            <a:ext cx="597647" cy="5976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</a:t>
            </a:r>
            <a:r>
              <a:rPr lang="en-US" sz="2400" baseline="-25000" dirty="0" smtClean="0"/>
              <a:t>5</a:t>
            </a:r>
            <a:endParaRPr lang="en-US" sz="2400" baseline="-25000" dirty="0"/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2002118" y="1927411"/>
            <a:ext cx="29882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2000529" y="2823088"/>
            <a:ext cx="29882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2003706" y="3719558"/>
            <a:ext cx="29882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2002912" y="4616028"/>
            <a:ext cx="29882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1998940" y="5512498"/>
            <a:ext cx="29882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3010648" y="3563469"/>
            <a:ext cx="61258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6" idx="3"/>
          </p:cNvCxnSpPr>
          <p:nvPr/>
        </p:nvCxnSpPr>
        <p:spPr>
          <a:xfrm rot="10800000" flipV="1">
            <a:off x="2465295" y="3257969"/>
            <a:ext cx="850853" cy="141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9" idx="1"/>
          </p:cNvCxnSpPr>
          <p:nvPr/>
        </p:nvCxnSpPr>
        <p:spPr>
          <a:xfrm flipV="1">
            <a:off x="1494118" y="5961527"/>
            <a:ext cx="373529" cy="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494118" y="3272118"/>
            <a:ext cx="373529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142339" y="4609748"/>
            <a:ext cx="2703558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EBDB-A883-AE4C-A564-7F2156545832}" type="slidenum">
              <a:rPr lang="en-US" smtClean="0"/>
              <a:pPr/>
              <a:t>46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67647" y="1180353"/>
            <a:ext cx="597647" cy="5976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</a:t>
            </a:r>
            <a:r>
              <a:rPr lang="en-US" sz="2400" baseline="-25000" dirty="0" smtClean="0"/>
              <a:t>0</a:t>
            </a:r>
            <a:endParaRPr lang="en-US" sz="2400" baseline="-25000" dirty="0"/>
          </a:p>
        </p:txBody>
      </p:sp>
      <p:sp>
        <p:nvSpPr>
          <p:cNvPr id="5" name="Rectangle 4"/>
          <p:cNvSpPr/>
          <p:nvPr/>
        </p:nvSpPr>
        <p:spPr>
          <a:xfrm>
            <a:off x="1867647" y="2076823"/>
            <a:ext cx="597647" cy="5976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6" name="Rectangle 5"/>
          <p:cNvSpPr/>
          <p:nvPr/>
        </p:nvSpPr>
        <p:spPr>
          <a:xfrm>
            <a:off x="1867647" y="2973293"/>
            <a:ext cx="597647" cy="5976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sp>
        <p:nvSpPr>
          <p:cNvPr id="7" name="Rectangle 6"/>
          <p:cNvSpPr/>
          <p:nvPr/>
        </p:nvSpPr>
        <p:spPr>
          <a:xfrm>
            <a:off x="1867647" y="3869763"/>
            <a:ext cx="597647" cy="5976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</a:t>
            </a:r>
            <a:r>
              <a:rPr lang="en-US" sz="2400" baseline="-25000" dirty="0" smtClean="0"/>
              <a:t>3</a:t>
            </a:r>
            <a:endParaRPr lang="en-US" sz="2400" baseline="-25000" dirty="0"/>
          </a:p>
        </p:txBody>
      </p:sp>
      <p:sp>
        <p:nvSpPr>
          <p:cNvPr id="8" name="Rectangle 7"/>
          <p:cNvSpPr/>
          <p:nvPr/>
        </p:nvSpPr>
        <p:spPr>
          <a:xfrm>
            <a:off x="1867647" y="4766233"/>
            <a:ext cx="597647" cy="5976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9" name="Rectangle 8"/>
          <p:cNvSpPr/>
          <p:nvPr/>
        </p:nvSpPr>
        <p:spPr>
          <a:xfrm>
            <a:off x="1867647" y="5662703"/>
            <a:ext cx="597647" cy="5976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</a:t>
            </a:r>
            <a:r>
              <a:rPr lang="en-US" sz="2400" baseline="-25000" dirty="0" smtClean="0"/>
              <a:t>4</a:t>
            </a:r>
            <a:endParaRPr lang="en-US" sz="2400" baseline="-25000" dirty="0"/>
          </a:p>
        </p:txBody>
      </p:sp>
      <p:sp>
        <p:nvSpPr>
          <p:cNvPr id="10" name="Rectangle 9"/>
          <p:cNvSpPr/>
          <p:nvPr/>
        </p:nvSpPr>
        <p:spPr>
          <a:xfrm>
            <a:off x="3036047" y="3869763"/>
            <a:ext cx="597647" cy="5976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</a:t>
            </a:r>
            <a:r>
              <a:rPr lang="en-US" sz="2400" baseline="-25000" dirty="0" smtClean="0"/>
              <a:t>5</a:t>
            </a:r>
            <a:endParaRPr lang="en-US" sz="2400" baseline="-25000" dirty="0"/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2002118" y="1927411"/>
            <a:ext cx="29882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2000529" y="2823088"/>
            <a:ext cx="29882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2003706" y="3719558"/>
            <a:ext cx="29882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2002912" y="4616028"/>
            <a:ext cx="29882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1998940" y="5512498"/>
            <a:ext cx="29882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3010648" y="3563469"/>
            <a:ext cx="61258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6" idx="3"/>
          </p:cNvCxnSpPr>
          <p:nvPr/>
        </p:nvCxnSpPr>
        <p:spPr>
          <a:xfrm rot="10800000" flipV="1">
            <a:off x="2465295" y="3257969"/>
            <a:ext cx="850853" cy="141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9" idx="1"/>
          </p:cNvCxnSpPr>
          <p:nvPr/>
        </p:nvCxnSpPr>
        <p:spPr>
          <a:xfrm flipV="1">
            <a:off x="1494118" y="5961527"/>
            <a:ext cx="373529" cy="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494118" y="3272118"/>
            <a:ext cx="373529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142339" y="4609748"/>
            <a:ext cx="2703558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4263328" y="438673"/>
          <a:ext cx="141941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9706"/>
                <a:gridCol w="70970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baseline="0" dirty="0" smtClean="0"/>
                        <a:t>{ 1 }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862294" y="195039"/>
            <a:ext cx="401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cxnSp>
        <p:nvCxnSpPr>
          <p:cNvPr id="24" name="Straight Arrow Connector 23"/>
          <p:cNvCxnSpPr>
            <a:stCxn id="4" idx="3"/>
          </p:cNvCxnSpPr>
          <p:nvPr/>
        </p:nvCxnSpPr>
        <p:spPr>
          <a:xfrm flipV="1">
            <a:off x="2465294" y="851647"/>
            <a:ext cx="1798034" cy="6275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Up Arrow 55"/>
          <p:cNvSpPr/>
          <p:nvPr/>
        </p:nvSpPr>
        <p:spPr>
          <a:xfrm>
            <a:off x="4469242" y="1972236"/>
            <a:ext cx="484632" cy="978408"/>
          </a:xfrm>
          <a:prstGeom prst="up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4469242" y="3004768"/>
            <a:ext cx="3993401" cy="1200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The access list contains only 1, </a:t>
            </a:r>
            <a:br>
              <a:rPr lang="en-US" sz="2400" dirty="0" smtClean="0"/>
            </a:br>
            <a:r>
              <a:rPr lang="en-US" sz="2400" dirty="0" smtClean="0"/>
              <a:t>because </a:t>
            </a:r>
            <a:r>
              <a:rPr lang="en-US" sz="2400" dirty="0" smtClean="0">
                <a:latin typeface="Courier"/>
                <a:cs typeface="Courier"/>
              </a:rPr>
              <a:t>x</a:t>
            </a:r>
            <a:r>
              <a:rPr lang="en-US" sz="2400" dirty="0" smtClean="0"/>
              <a:t> and </a:t>
            </a:r>
            <a:r>
              <a:rPr lang="en-US" sz="2400" dirty="0" smtClean="0">
                <a:latin typeface="Courier"/>
                <a:cs typeface="Courier"/>
              </a:rPr>
              <a:t>y</a:t>
            </a:r>
            <a:r>
              <a:rPr lang="en-US" sz="2400" dirty="0" smtClean="0"/>
              <a:t> can only be </a:t>
            </a:r>
          </a:p>
          <a:p>
            <a:r>
              <a:rPr lang="en-US" sz="2400" dirty="0" smtClean="0"/>
              <a:t>referenced in B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. </a:t>
            </a:r>
            <a:endParaRPr lang="en-US" sz="2400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EBDB-A883-AE4C-A564-7F2156545832}" type="slidenum">
              <a:rPr lang="en-US" smtClean="0"/>
              <a:pPr/>
              <a:t>47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67647" y="1180353"/>
            <a:ext cx="597647" cy="5976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</a:t>
            </a:r>
            <a:r>
              <a:rPr lang="en-US" sz="2400" baseline="-25000" dirty="0" smtClean="0"/>
              <a:t>0</a:t>
            </a:r>
            <a:endParaRPr lang="en-US" sz="2400" baseline="-25000" dirty="0"/>
          </a:p>
        </p:txBody>
      </p:sp>
      <p:sp>
        <p:nvSpPr>
          <p:cNvPr id="5" name="Rectangle 4"/>
          <p:cNvSpPr/>
          <p:nvPr/>
        </p:nvSpPr>
        <p:spPr>
          <a:xfrm>
            <a:off x="1867647" y="2076823"/>
            <a:ext cx="597647" cy="5976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6" name="Rectangle 5"/>
          <p:cNvSpPr/>
          <p:nvPr/>
        </p:nvSpPr>
        <p:spPr>
          <a:xfrm>
            <a:off x="1867647" y="2973293"/>
            <a:ext cx="597647" cy="5976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sp>
        <p:nvSpPr>
          <p:cNvPr id="7" name="Rectangle 6"/>
          <p:cNvSpPr/>
          <p:nvPr/>
        </p:nvSpPr>
        <p:spPr>
          <a:xfrm>
            <a:off x="1867647" y="3869763"/>
            <a:ext cx="597647" cy="5976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</a:t>
            </a:r>
            <a:r>
              <a:rPr lang="en-US" sz="2400" baseline="-25000" dirty="0" smtClean="0"/>
              <a:t>3</a:t>
            </a:r>
            <a:endParaRPr lang="en-US" sz="2400" baseline="-25000" dirty="0"/>
          </a:p>
        </p:txBody>
      </p:sp>
      <p:sp>
        <p:nvSpPr>
          <p:cNvPr id="8" name="Rectangle 7"/>
          <p:cNvSpPr/>
          <p:nvPr/>
        </p:nvSpPr>
        <p:spPr>
          <a:xfrm>
            <a:off x="1867647" y="4766233"/>
            <a:ext cx="597647" cy="5976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9" name="Rectangle 8"/>
          <p:cNvSpPr/>
          <p:nvPr/>
        </p:nvSpPr>
        <p:spPr>
          <a:xfrm>
            <a:off x="1867647" y="5662703"/>
            <a:ext cx="597647" cy="5976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</a:t>
            </a:r>
            <a:r>
              <a:rPr lang="en-US" sz="2400" baseline="-25000" dirty="0" smtClean="0"/>
              <a:t>4</a:t>
            </a:r>
            <a:endParaRPr lang="en-US" sz="2400" baseline="-25000" dirty="0"/>
          </a:p>
        </p:txBody>
      </p:sp>
      <p:sp>
        <p:nvSpPr>
          <p:cNvPr id="10" name="Rectangle 9"/>
          <p:cNvSpPr/>
          <p:nvPr/>
        </p:nvSpPr>
        <p:spPr>
          <a:xfrm>
            <a:off x="3036047" y="3869763"/>
            <a:ext cx="597647" cy="5976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</a:t>
            </a:r>
            <a:r>
              <a:rPr lang="en-US" sz="2400" baseline="-25000" dirty="0" smtClean="0"/>
              <a:t>5</a:t>
            </a:r>
            <a:endParaRPr lang="en-US" sz="2400" baseline="-25000" dirty="0"/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2002118" y="1927411"/>
            <a:ext cx="29882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2000529" y="2823088"/>
            <a:ext cx="29882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2003706" y="3719558"/>
            <a:ext cx="29882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2002912" y="4616028"/>
            <a:ext cx="29882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1998940" y="5512498"/>
            <a:ext cx="29882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3010648" y="3563469"/>
            <a:ext cx="61258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6" idx="3"/>
          </p:cNvCxnSpPr>
          <p:nvPr/>
        </p:nvCxnSpPr>
        <p:spPr>
          <a:xfrm rot="10800000" flipV="1">
            <a:off x="2465295" y="3257969"/>
            <a:ext cx="850853" cy="141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9" idx="1"/>
          </p:cNvCxnSpPr>
          <p:nvPr/>
        </p:nvCxnSpPr>
        <p:spPr>
          <a:xfrm flipV="1">
            <a:off x="1494118" y="5961527"/>
            <a:ext cx="373529" cy="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494118" y="3272118"/>
            <a:ext cx="373529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142339" y="4609748"/>
            <a:ext cx="2703558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4263328" y="438673"/>
          <a:ext cx="141941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9706"/>
                <a:gridCol w="70970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baseline="0" dirty="0" smtClean="0"/>
                        <a:t>{ 1 }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862294" y="195039"/>
            <a:ext cx="401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cxnSp>
        <p:nvCxnSpPr>
          <p:cNvPr id="24" name="Straight Arrow Connector 23"/>
          <p:cNvCxnSpPr>
            <a:stCxn id="4" idx="3"/>
          </p:cNvCxnSpPr>
          <p:nvPr/>
        </p:nvCxnSpPr>
        <p:spPr>
          <a:xfrm flipV="1">
            <a:off x="2465294" y="851647"/>
            <a:ext cx="1798034" cy="6275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6970059" y="1036320"/>
          <a:ext cx="141941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9706"/>
                <a:gridCol w="70970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baseline="0" dirty="0" smtClean="0"/>
                        <a:t>{ 1, 2, 3, 4, 5 }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2" name="Straight Arrow Connector 31"/>
          <p:cNvCxnSpPr/>
          <p:nvPr/>
        </p:nvCxnSpPr>
        <p:spPr>
          <a:xfrm rot="10800000">
            <a:off x="5682741" y="851648"/>
            <a:ext cx="1287321" cy="1846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151529" y="1778793"/>
            <a:ext cx="2111799" cy="74088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263328" y="2519680"/>
            <a:ext cx="1593613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5400000" flipH="1" flipV="1">
            <a:off x="5817749" y="1368958"/>
            <a:ext cx="1191503" cy="11131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970059" y="666981"/>
            <a:ext cx="401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EBDB-A883-AE4C-A564-7F2156545832}" type="slidenum">
              <a:rPr lang="en-US" smtClean="0"/>
              <a:pPr/>
              <a:t>48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67647" y="1180353"/>
            <a:ext cx="597647" cy="5976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</a:t>
            </a:r>
            <a:r>
              <a:rPr lang="en-US" sz="2400" baseline="-25000" dirty="0" smtClean="0"/>
              <a:t>0</a:t>
            </a:r>
            <a:endParaRPr lang="en-US" sz="2400" baseline="-25000" dirty="0"/>
          </a:p>
        </p:txBody>
      </p:sp>
      <p:sp>
        <p:nvSpPr>
          <p:cNvPr id="5" name="Rectangle 4"/>
          <p:cNvSpPr/>
          <p:nvPr/>
        </p:nvSpPr>
        <p:spPr>
          <a:xfrm>
            <a:off x="1867647" y="2076823"/>
            <a:ext cx="597647" cy="5976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6" name="Rectangle 5"/>
          <p:cNvSpPr/>
          <p:nvPr/>
        </p:nvSpPr>
        <p:spPr>
          <a:xfrm>
            <a:off x="1867647" y="2973293"/>
            <a:ext cx="597647" cy="5976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sp>
        <p:nvSpPr>
          <p:cNvPr id="7" name="Rectangle 6"/>
          <p:cNvSpPr/>
          <p:nvPr/>
        </p:nvSpPr>
        <p:spPr>
          <a:xfrm>
            <a:off x="1867647" y="3869763"/>
            <a:ext cx="597647" cy="5976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</a:t>
            </a:r>
            <a:r>
              <a:rPr lang="en-US" sz="2400" baseline="-25000" dirty="0" smtClean="0"/>
              <a:t>3</a:t>
            </a:r>
            <a:endParaRPr lang="en-US" sz="2400" baseline="-25000" dirty="0"/>
          </a:p>
        </p:txBody>
      </p:sp>
      <p:sp>
        <p:nvSpPr>
          <p:cNvPr id="8" name="Rectangle 7"/>
          <p:cNvSpPr/>
          <p:nvPr/>
        </p:nvSpPr>
        <p:spPr>
          <a:xfrm>
            <a:off x="1867647" y="4766233"/>
            <a:ext cx="597647" cy="5976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9" name="Rectangle 8"/>
          <p:cNvSpPr/>
          <p:nvPr/>
        </p:nvSpPr>
        <p:spPr>
          <a:xfrm>
            <a:off x="1867647" y="5662703"/>
            <a:ext cx="597647" cy="5976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</a:t>
            </a:r>
            <a:r>
              <a:rPr lang="en-US" sz="2400" baseline="-25000" dirty="0" smtClean="0"/>
              <a:t>4</a:t>
            </a:r>
            <a:endParaRPr lang="en-US" sz="2400" baseline="-25000" dirty="0"/>
          </a:p>
        </p:txBody>
      </p:sp>
      <p:sp>
        <p:nvSpPr>
          <p:cNvPr id="10" name="Rectangle 9"/>
          <p:cNvSpPr/>
          <p:nvPr/>
        </p:nvSpPr>
        <p:spPr>
          <a:xfrm>
            <a:off x="3036047" y="3869763"/>
            <a:ext cx="597647" cy="5976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</a:t>
            </a:r>
            <a:r>
              <a:rPr lang="en-US" sz="2400" baseline="-25000" dirty="0" smtClean="0"/>
              <a:t>5</a:t>
            </a:r>
            <a:endParaRPr lang="en-US" sz="2400" baseline="-25000" dirty="0"/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2002118" y="1927411"/>
            <a:ext cx="29882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2000529" y="2823088"/>
            <a:ext cx="29882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2003706" y="3719558"/>
            <a:ext cx="29882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2002912" y="4616028"/>
            <a:ext cx="29882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1998940" y="5512498"/>
            <a:ext cx="29882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3010648" y="3563469"/>
            <a:ext cx="61258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6" idx="3"/>
          </p:cNvCxnSpPr>
          <p:nvPr/>
        </p:nvCxnSpPr>
        <p:spPr>
          <a:xfrm rot="10800000" flipV="1">
            <a:off x="2465295" y="3257969"/>
            <a:ext cx="850853" cy="141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9" idx="1"/>
          </p:cNvCxnSpPr>
          <p:nvPr/>
        </p:nvCxnSpPr>
        <p:spPr>
          <a:xfrm flipV="1">
            <a:off x="1494118" y="5961527"/>
            <a:ext cx="373529" cy="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494118" y="3272118"/>
            <a:ext cx="373529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142339" y="4609748"/>
            <a:ext cx="2703558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4263328" y="438673"/>
          <a:ext cx="141941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9706"/>
                <a:gridCol w="70970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baseline="0" dirty="0" smtClean="0"/>
                        <a:t>{ 1 }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862294" y="195039"/>
            <a:ext cx="401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2465294" y="851647"/>
            <a:ext cx="1798034" cy="6275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6970059" y="1036320"/>
          <a:ext cx="141941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9706"/>
                <a:gridCol w="70970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baseline="0" dirty="0" smtClean="0"/>
                        <a:t>{ 1, 2, 3, 4, 5 }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2" name="Straight Arrow Connector 31"/>
          <p:cNvCxnSpPr/>
          <p:nvPr/>
        </p:nvCxnSpPr>
        <p:spPr>
          <a:xfrm rot="10800000">
            <a:off x="5682741" y="851648"/>
            <a:ext cx="1287321" cy="1846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151529" y="1778793"/>
            <a:ext cx="2111799" cy="74088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263328" y="2519680"/>
            <a:ext cx="1593613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5400000" flipH="1" flipV="1">
            <a:off x="5817749" y="1368958"/>
            <a:ext cx="1191503" cy="11131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970059" y="666981"/>
            <a:ext cx="401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graphicFrame>
        <p:nvGraphicFramePr>
          <p:cNvPr id="41" name="Table 40"/>
          <p:cNvGraphicFramePr>
            <a:graphicFrameLocks noGrp="1"/>
          </p:cNvGraphicFramePr>
          <p:nvPr/>
        </p:nvGraphicFramePr>
        <p:xfrm>
          <a:off x="4263328" y="2913536"/>
          <a:ext cx="141941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9706"/>
                <a:gridCol w="70970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baseline="0" dirty="0" smtClean="0"/>
                        <a:t>{ 1, 2, 3, 4, 5 }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7" name="Straight Arrow Connector 46"/>
          <p:cNvCxnSpPr/>
          <p:nvPr/>
        </p:nvCxnSpPr>
        <p:spPr>
          <a:xfrm flipV="1">
            <a:off x="5682740" y="2519680"/>
            <a:ext cx="1287319" cy="4536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153912" y="3570940"/>
            <a:ext cx="580323" cy="29882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2734235" y="3257969"/>
            <a:ext cx="1529093" cy="6117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263328" y="2544204"/>
            <a:ext cx="401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EBDB-A883-AE4C-A564-7F2156545832}" type="slidenum">
              <a:rPr lang="en-US" smtClean="0"/>
              <a:pPr/>
              <a:t>49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Have we Done That?	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80779" y="1688345"/>
            <a:ext cx="8080420" cy="4524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ourier"/>
              </a:rPr>
              <a:t>MOBILE PROC reindelf </a:t>
            </a:r>
            <a:r>
              <a:rPr lang="en-US" dirty="0">
                <a:latin typeface="Courier"/>
              </a:rPr>
              <a:t>(CHAN AGENT.INITIALIZE initialize?,</a:t>
            </a:r>
            <a:r>
              <a:rPr lang="en-US" dirty="0" smtClean="0">
                <a:latin typeface="Courier"/>
              </a:rPr>
              <a:t> </a:t>
            </a:r>
          </a:p>
          <a:p>
            <a:r>
              <a:rPr lang="en-US" dirty="0" smtClean="0">
                <a:latin typeface="Courier"/>
              </a:rPr>
              <a:t>                      SHARED </a:t>
            </a:r>
            <a:r>
              <a:rPr lang="en-US" dirty="0">
                <a:latin typeface="Courier"/>
              </a:rPr>
              <a:t>CHAN AGENT.MESSAGE report!</a:t>
            </a:r>
            <a:r>
              <a:rPr lang="en-US" dirty="0" smtClean="0">
                <a:latin typeface="Courier"/>
              </a:rPr>
              <a:t>,</a:t>
            </a:r>
          </a:p>
          <a:p>
            <a:r>
              <a:rPr lang="en-US" dirty="0" smtClean="0">
                <a:latin typeface="Courier"/>
              </a:rPr>
              <a:t>                      SHARED </a:t>
            </a:r>
            <a:r>
              <a:rPr lang="en-US" dirty="0">
                <a:latin typeface="Courier"/>
              </a:rPr>
              <a:t>CHAN INT santa.a!, santa.b!</a:t>
            </a:r>
            <a:r>
              <a:rPr lang="en-US" dirty="0" smtClean="0">
                <a:latin typeface="Courier"/>
              </a:rPr>
              <a:t>)</a:t>
            </a:r>
          </a:p>
          <a:p>
            <a:r>
              <a:rPr lang="en-US" dirty="0" smtClean="0">
                <a:latin typeface="Courier"/>
              </a:rPr>
              <a:t>                      IMPLEMENTS </a:t>
            </a:r>
            <a:r>
              <a:rPr lang="en-US" dirty="0">
                <a:latin typeface="Courier"/>
              </a:rPr>
              <a:t>AGENT</a:t>
            </a:r>
            <a:r>
              <a:rPr lang="en-US" dirty="0" smtClean="0">
                <a:latin typeface="Courier"/>
              </a:rPr>
              <a:t> </a:t>
            </a:r>
          </a:p>
          <a:p>
            <a:r>
              <a:rPr lang="en-US" dirty="0" smtClean="0">
                <a:latin typeface="Courier"/>
              </a:rPr>
              <a:t> 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ourier"/>
              </a:rPr>
              <a:t>.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ourier"/>
              </a:rPr>
              <a:t>.. local state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ourier"/>
              </a:rPr>
              <a:t>declarations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ourier"/>
              </a:rPr>
              <a:t>  SEQ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ourier"/>
              </a:rPr>
              <a:t>    .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ourier"/>
              </a:rPr>
              <a:t>.. in station compound (initialise local state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ourier"/>
              </a:rPr>
              <a:t>)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ourier"/>
              </a:rPr>
              <a:t>    WHILE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ourier"/>
              </a:rPr>
              <a:t>TRUE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ourier"/>
              </a:rPr>
              <a:t> 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ourier"/>
              </a:rPr>
              <a:t>    SEQ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ourier"/>
              </a:rPr>
              <a:t>      .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ourier"/>
              </a:rPr>
              <a:t>.. in station compound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ourier"/>
              </a:rPr>
              <a:t> 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ourier"/>
              </a:rPr>
              <a:t>      </a:t>
            </a:r>
            <a:r>
              <a:rPr lang="en-US" dirty="0" smtClean="0">
                <a:latin typeface="Courier"/>
              </a:rPr>
              <a:t>SUSPEND -</a:t>
            </a:r>
            <a:r>
              <a:rPr lang="en-US" dirty="0">
                <a:latin typeface="Courier"/>
              </a:rPr>
              <a:t>- move to gathering place</a:t>
            </a:r>
            <a:r>
              <a:rPr lang="en-US" dirty="0" smtClean="0">
                <a:latin typeface="Courier"/>
              </a:rPr>
              <a:t> 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ourier"/>
              </a:rPr>
              <a:t>      .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ourier"/>
              </a:rPr>
              <a:t>.. in the gathering place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ourier"/>
              </a:rPr>
              <a:t> </a:t>
            </a:r>
          </a:p>
          <a:p>
            <a:r>
              <a:rPr lang="en-US" dirty="0" smtClean="0">
                <a:latin typeface="Courier"/>
              </a:rPr>
              <a:t>      SUSPEND </a:t>
            </a:r>
            <a:r>
              <a:rPr lang="en-US" dirty="0">
                <a:latin typeface="Courier"/>
              </a:rPr>
              <a:t>-- move to santa’s grotto</a:t>
            </a:r>
            <a:r>
              <a:rPr lang="en-US" dirty="0" smtClean="0">
                <a:latin typeface="Courier"/>
              </a:rPr>
              <a:t> 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ourier"/>
              </a:rPr>
              <a:t>      .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ourier"/>
              </a:rPr>
              <a:t>.. in santa’s grotto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ourier"/>
              </a:rPr>
              <a:t> </a:t>
            </a:r>
          </a:p>
          <a:p>
            <a:r>
              <a:rPr lang="en-US" dirty="0" smtClean="0">
                <a:latin typeface="Courier"/>
              </a:rPr>
              <a:t>      SUSPEND </a:t>
            </a:r>
            <a:r>
              <a:rPr lang="en-US" dirty="0">
                <a:latin typeface="Courier"/>
              </a:rPr>
              <a:t>-- move to </a:t>
            </a:r>
            <a:r>
              <a:rPr lang="en-US" dirty="0" smtClean="0">
                <a:latin typeface="Courier"/>
              </a:rPr>
              <a:t>compound</a:t>
            </a:r>
          </a:p>
          <a:p>
            <a:r>
              <a:rPr lang="en-US" dirty="0">
                <a:latin typeface="Courier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50902" y="2929351"/>
            <a:ext cx="4445570" cy="14773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These are all the same interface:</a:t>
            </a:r>
          </a:p>
          <a:p>
            <a:endParaRPr lang="en-US" sz="1200" dirty="0" smtClean="0">
              <a:latin typeface="Courier"/>
            </a:endParaRPr>
          </a:p>
          <a:p>
            <a:r>
              <a:rPr lang="en-US" sz="1600" dirty="0" smtClean="0">
                <a:latin typeface="Courier"/>
              </a:rPr>
              <a:t>(CHAN AGENT.INITIALIZE initialize?, </a:t>
            </a:r>
          </a:p>
          <a:p>
            <a:r>
              <a:rPr lang="en-US" sz="1600" dirty="0" smtClean="0">
                <a:latin typeface="Courier"/>
              </a:rPr>
              <a:t>SHARED CHAN AGENT.MESSAGE report!,</a:t>
            </a:r>
          </a:p>
          <a:p>
            <a:r>
              <a:rPr lang="en-US" sz="1600" dirty="0" smtClean="0">
                <a:latin typeface="Courier"/>
              </a:rPr>
              <a:t>SHARED CHAN INT santa.a!, santa.b!)</a:t>
            </a:r>
          </a:p>
          <a:p>
            <a:endParaRPr lang="en-US" sz="1200" dirty="0" smtClean="0">
              <a:latin typeface="Courier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EBDB-A883-AE4C-A564-7F2156545832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67647" y="1180353"/>
            <a:ext cx="597647" cy="5976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</a:t>
            </a:r>
            <a:r>
              <a:rPr lang="en-US" sz="2400" baseline="-25000" dirty="0" smtClean="0"/>
              <a:t>0</a:t>
            </a:r>
            <a:endParaRPr lang="en-US" sz="2400" baseline="-25000" dirty="0"/>
          </a:p>
        </p:txBody>
      </p:sp>
      <p:sp>
        <p:nvSpPr>
          <p:cNvPr id="5" name="Rectangle 4"/>
          <p:cNvSpPr/>
          <p:nvPr/>
        </p:nvSpPr>
        <p:spPr>
          <a:xfrm>
            <a:off x="1867647" y="2076823"/>
            <a:ext cx="597647" cy="5976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6" name="Rectangle 5"/>
          <p:cNvSpPr/>
          <p:nvPr/>
        </p:nvSpPr>
        <p:spPr>
          <a:xfrm>
            <a:off x="1867647" y="2973293"/>
            <a:ext cx="597647" cy="5976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sp>
        <p:nvSpPr>
          <p:cNvPr id="7" name="Rectangle 6"/>
          <p:cNvSpPr/>
          <p:nvPr/>
        </p:nvSpPr>
        <p:spPr>
          <a:xfrm>
            <a:off x="1867647" y="3869763"/>
            <a:ext cx="597647" cy="5976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</a:t>
            </a:r>
            <a:r>
              <a:rPr lang="en-US" sz="2400" baseline="-25000" dirty="0" smtClean="0"/>
              <a:t>3</a:t>
            </a:r>
            <a:endParaRPr lang="en-US" sz="2400" baseline="-25000" dirty="0"/>
          </a:p>
        </p:txBody>
      </p:sp>
      <p:sp>
        <p:nvSpPr>
          <p:cNvPr id="8" name="Rectangle 7"/>
          <p:cNvSpPr/>
          <p:nvPr/>
        </p:nvSpPr>
        <p:spPr>
          <a:xfrm>
            <a:off x="1867647" y="4766233"/>
            <a:ext cx="597647" cy="5976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9" name="Rectangle 8"/>
          <p:cNvSpPr/>
          <p:nvPr/>
        </p:nvSpPr>
        <p:spPr>
          <a:xfrm>
            <a:off x="1867647" y="5662703"/>
            <a:ext cx="597647" cy="5976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</a:t>
            </a:r>
            <a:r>
              <a:rPr lang="en-US" sz="2400" baseline="-25000" dirty="0" smtClean="0"/>
              <a:t>4</a:t>
            </a:r>
            <a:endParaRPr lang="en-US" sz="2400" baseline="-25000" dirty="0"/>
          </a:p>
        </p:txBody>
      </p:sp>
      <p:sp>
        <p:nvSpPr>
          <p:cNvPr id="10" name="Rectangle 9"/>
          <p:cNvSpPr/>
          <p:nvPr/>
        </p:nvSpPr>
        <p:spPr>
          <a:xfrm>
            <a:off x="3036047" y="3869763"/>
            <a:ext cx="597647" cy="5976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</a:t>
            </a:r>
            <a:r>
              <a:rPr lang="en-US" sz="2400" baseline="-25000" dirty="0" smtClean="0"/>
              <a:t>5</a:t>
            </a:r>
            <a:endParaRPr lang="en-US" sz="2400" baseline="-25000" dirty="0"/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2002118" y="1927411"/>
            <a:ext cx="29882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2000529" y="2823088"/>
            <a:ext cx="29882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2003706" y="3719558"/>
            <a:ext cx="29882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2002912" y="4616028"/>
            <a:ext cx="29882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1998940" y="5512498"/>
            <a:ext cx="29882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3010648" y="3563469"/>
            <a:ext cx="61258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6" idx="3"/>
          </p:cNvCxnSpPr>
          <p:nvPr/>
        </p:nvCxnSpPr>
        <p:spPr>
          <a:xfrm rot="10800000" flipV="1">
            <a:off x="2465295" y="3257969"/>
            <a:ext cx="850853" cy="141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9" idx="1"/>
          </p:cNvCxnSpPr>
          <p:nvPr/>
        </p:nvCxnSpPr>
        <p:spPr>
          <a:xfrm flipV="1">
            <a:off x="1494118" y="5961527"/>
            <a:ext cx="373529" cy="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494118" y="3272118"/>
            <a:ext cx="373529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142339" y="4609748"/>
            <a:ext cx="2703558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4263328" y="438673"/>
          <a:ext cx="141941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9706"/>
                <a:gridCol w="70970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baseline="0" dirty="0" smtClean="0"/>
                        <a:t>{ 1 }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862294" y="195039"/>
            <a:ext cx="401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cxnSp>
        <p:nvCxnSpPr>
          <p:cNvPr id="24" name="Straight Arrow Connector 23"/>
          <p:cNvCxnSpPr>
            <a:stCxn id="4" idx="3"/>
          </p:cNvCxnSpPr>
          <p:nvPr/>
        </p:nvCxnSpPr>
        <p:spPr>
          <a:xfrm flipV="1">
            <a:off x="2465294" y="851647"/>
            <a:ext cx="1798034" cy="6275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6970059" y="1036320"/>
          <a:ext cx="141941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9706"/>
                <a:gridCol w="70970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baseline="0" dirty="0" smtClean="0"/>
                        <a:t>{ 1, 2, 3, 4, 5 }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2" name="Straight Arrow Connector 31"/>
          <p:cNvCxnSpPr/>
          <p:nvPr/>
        </p:nvCxnSpPr>
        <p:spPr>
          <a:xfrm rot="10800000">
            <a:off x="5682741" y="851648"/>
            <a:ext cx="1287321" cy="1846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151529" y="1778793"/>
            <a:ext cx="2111799" cy="74088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263328" y="2519680"/>
            <a:ext cx="1593613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5400000" flipH="1" flipV="1">
            <a:off x="5817749" y="1368958"/>
            <a:ext cx="1191503" cy="11131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970059" y="666981"/>
            <a:ext cx="401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graphicFrame>
        <p:nvGraphicFramePr>
          <p:cNvPr id="41" name="Table 40"/>
          <p:cNvGraphicFramePr>
            <a:graphicFrameLocks noGrp="1"/>
          </p:cNvGraphicFramePr>
          <p:nvPr/>
        </p:nvGraphicFramePr>
        <p:xfrm>
          <a:off x="4263328" y="2913536"/>
          <a:ext cx="141941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9706"/>
                <a:gridCol w="70970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baseline="0" dirty="0" smtClean="0"/>
                        <a:t>{ 1, 2, 3, 4, 5 }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7" name="Straight Arrow Connector 46"/>
          <p:cNvCxnSpPr/>
          <p:nvPr/>
        </p:nvCxnSpPr>
        <p:spPr>
          <a:xfrm flipV="1">
            <a:off x="5682740" y="2519680"/>
            <a:ext cx="1287319" cy="4536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153912" y="3570940"/>
            <a:ext cx="580323" cy="29882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2734235" y="3257969"/>
            <a:ext cx="1529093" cy="6117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263328" y="2544204"/>
            <a:ext cx="401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6970062" y="4179344"/>
          <a:ext cx="141941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9706"/>
                <a:gridCol w="70970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z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baseline="0" dirty="0" smtClean="0"/>
                        <a:t>{ 4 }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6985000" y="3810012"/>
            <a:ext cx="401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36" name="Right Arrow 35"/>
          <p:cNvSpPr/>
          <p:nvPr/>
        </p:nvSpPr>
        <p:spPr>
          <a:xfrm>
            <a:off x="5976465" y="5259293"/>
            <a:ext cx="978408" cy="484632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087696" y="5154706"/>
            <a:ext cx="2819051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latin typeface="Courier"/>
                <a:cs typeface="Courier"/>
              </a:rPr>
              <a:t>z</a:t>
            </a:r>
            <a:r>
              <a:rPr lang="en-US" sz="2400" dirty="0" smtClean="0"/>
              <a:t> from I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can only be</a:t>
            </a:r>
          </a:p>
          <a:p>
            <a:r>
              <a:rPr lang="en-US" sz="2400" dirty="0" smtClean="0"/>
              <a:t>referenced in B</a:t>
            </a:r>
            <a:r>
              <a:rPr lang="en-US" sz="2400" baseline="-25000" dirty="0" smtClean="0"/>
              <a:t>4</a:t>
            </a:r>
            <a:endParaRPr lang="en-US" sz="2400" baseline="-25000" dirty="0"/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2465294" y="4467410"/>
            <a:ext cx="4504768" cy="6872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10800000">
            <a:off x="5682741" y="4179344"/>
            <a:ext cx="127213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2" name="Slide Number Placeholder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EBDB-A883-AE4C-A564-7F2156545832}" type="slidenum">
              <a:rPr lang="en-US" smtClean="0"/>
              <a:pPr/>
              <a:t>50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67647" y="1180353"/>
            <a:ext cx="597647" cy="5976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</a:t>
            </a:r>
            <a:r>
              <a:rPr lang="en-US" sz="2400" baseline="-25000" dirty="0" smtClean="0"/>
              <a:t>0</a:t>
            </a:r>
            <a:endParaRPr lang="en-US" sz="2400" baseline="-25000" dirty="0"/>
          </a:p>
        </p:txBody>
      </p:sp>
      <p:sp>
        <p:nvSpPr>
          <p:cNvPr id="5" name="Rectangle 4"/>
          <p:cNvSpPr/>
          <p:nvPr/>
        </p:nvSpPr>
        <p:spPr>
          <a:xfrm>
            <a:off x="1867647" y="2076823"/>
            <a:ext cx="597647" cy="5976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6" name="Rectangle 5"/>
          <p:cNvSpPr/>
          <p:nvPr/>
        </p:nvSpPr>
        <p:spPr>
          <a:xfrm>
            <a:off x="1867647" y="2973293"/>
            <a:ext cx="597647" cy="5976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sp>
        <p:nvSpPr>
          <p:cNvPr id="7" name="Rectangle 6"/>
          <p:cNvSpPr/>
          <p:nvPr/>
        </p:nvSpPr>
        <p:spPr>
          <a:xfrm>
            <a:off x="1867647" y="3869763"/>
            <a:ext cx="597647" cy="5976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</a:t>
            </a:r>
            <a:r>
              <a:rPr lang="en-US" sz="2400" baseline="-25000" dirty="0" smtClean="0"/>
              <a:t>3</a:t>
            </a:r>
            <a:endParaRPr lang="en-US" sz="2400" baseline="-25000" dirty="0"/>
          </a:p>
        </p:txBody>
      </p:sp>
      <p:sp>
        <p:nvSpPr>
          <p:cNvPr id="8" name="Rectangle 7"/>
          <p:cNvSpPr/>
          <p:nvPr/>
        </p:nvSpPr>
        <p:spPr>
          <a:xfrm>
            <a:off x="1867647" y="4766233"/>
            <a:ext cx="597647" cy="5976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9" name="Rectangle 8"/>
          <p:cNvSpPr/>
          <p:nvPr/>
        </p:nvSpPr>
        <p:spPr>
          <a:xfrm>
            <a:off x="1867647" y="5662703"/>
            <a:ext cx="597647" cy="5976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</a:t>
            </a:r>
            <a:r>
              <a:rPr lang="en-US" sz="2400" baseline="-25000" dirty="0" smtClean="0"/>
              <a:t>4</a:t>
            </a:r>
            <a:endParaRPr lang="en-US" sz="2400" baseline="-25000" dirty="0"/>
          </a:p>
        </p:txBody>
      </p:sp>
      <p:sp>
        <p:nvSpPr>
          <p:cNvPr id="10" name="Rectangle 9"/>
          <p:cNvSpPr/>
          <p:nvPr/>
        </p:nvSpPr>
        <p:spPr>
          <a:xfrm>
            <a:off x="3036047" y="3869763"/>
            <a:ext cx="597647" cy="5976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</a:t>
            </a:r>
            <a:r>
              <a:rPr lang="en-US" sz="2400" baseline="-25000" dirty="0" smtClean="0"/>
              <a:t>5</a:t>
            </a:r>
            <a:endParaRPr lang="en-US" sz="2400" baseline="-25000" dirty="0"/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2002118" y="1927411"/>
            <a:ext cx="29882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2000529" y="2823088"/>
            <a:ext cx="29882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2003706" y="3719558"/>
            <a:ext cx="29882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2002912" y="4616028"/>
            <a:ext cx="29882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1998940" y="5512498"/>
            <a:ext cx="29882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3010648" y="3563469"/>
            <a:ext cx="61258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6" idx="3"/>
          </p:cNvCxnSpPr>
          <p:nvPr/>
        </p:nvCxnSpPr>
        <p:spPr>
          <a:xfrm rot="10800000" flipV="1">
            <a:off x="2465295" y="3257969"/>
            <a:ext cx="850853" cy="141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9" idx="1"/>
          </p:cNvCxnSpPr>
          <p:nvPr/>
        </p:nvCxnSpPr>
        <p:spPr>
          <a:xfrm flipV="1">
            <a:off x="1494118" y="5961527"/>
            <a:ext cx="373529" cy="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494118" y="3272118"/>
            <a:ext cx="373529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142339" y="4609748"/>
            <a:ext cx="2703558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4263328" y="438673"/>
          <a:ext cx="141941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9706"/>
                <a:gridCol w="70970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baseline="0" dirty="0" smtClean="0"/>
                        <a:t>{ 1 }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862294" y="195039"/>
            <a:ext cx="401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cxnSp>
        <p:nvCxnSpPr>
          <p:cNvPr id="24" name="Straight Arrow Connector 23"/>
          <p:cNvCxnSpPr>
            <a:stCxn id="4" idx="3"/>
          </p:cNvCxnSpPr>
          <p:nvPr/>
        </p:nvCxnSpPr>
        <p:spPr>
          <a:xfrm flipV="1">
            <a:off x="2465294" y="851647"/>
            <a:ext cx="1798034" cy="6275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6970059" y="1036320"/>
          <a:ext cx="141941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9706"/>
                <a:gridCol w="70970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baseline="0" dirty="0" smtClean="0"/>
                        <a:t>{ 1, 2, 3, 4, 5 }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2" name="Straight Arrow Connector 31"/>
          <p:cNvCxnSpPr/>
          <p:nvPr/>
        </p:nvCxnSpPr>
        <p:spPr>
          <a:xfrm rot="10800000">
            <a:off x="5682741" y="851648"/>
            <a:ext cx="1287321" cy="1846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151529" y="1778793"/>
            <a:ext cx="2111799" cy="74088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263328" y="2519680"/>
            <a:ext cx="1593613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5400000" flipH="1" flipV="1">
            <a:off x="5817749" y="1368958"/>
            <a:ext cx="1191503" cy="11131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970059" y="666981"/>
            <a:ext cx="401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graphicFrame>
        <p:nvGraphicFramePr>
          <p:cNvPr id="41" name="Table 40"/>
          <p:cNvGraphicFramePr>
            <a:graphicFrameLocks noGrp="1"/>
          </p:cNvGraphicFramePr>
          <p:nvPr/>
        </p:nvGraphicFramePr>
        <p:xfrm>
          <a:off x="4263328" y="2913536"/>
          <a:ext cx="141941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9706"/>
                <a:gridCol w="70970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baseline="0" dirty="0" smtClean="0"/>
                        <a:t>{ 1, 2, 3, 4, 5 }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7" name="Straight Arrow Connector 46"/>
          <p:cNvCxnSpPr/>
          <p:nvPr/>
        </p:nvCxnSpPr>
        <p:spPr>
          <a:xfrm flipV="1">
            <a:off x="5682740" y="2519680"/>
            <a:ext cx="1287319" cy="4536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153912" y="3570940"/>
            <a:ext cx="580323" cy="29882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2734235" y="3257969"/>
            <a:ext cx="1529093" cy="6117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263328" y="2544204"/>
            <a:ext cx="401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6970062" y="4179344"/>
          <a:ext cx="141941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9706"/>
                <a:gridCol w="70970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z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baseline="0" dirty="0" smtClean="0"/>
                        <a:t>{ 4 }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6985000" y="3810012"/>
            <a:ext cx="401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2465294" y="4467410"/>
            <a:ext cx="4504768" cy="6872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10800000">
            <a:off x="5682741" y="4179344"/>
            <a:ext cx="127213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4263328" y="5220641"/>
          <a:ext cx="141941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9706"/>
                <a:gridCol w="70970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z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baseline="0" dirty="0" smtClean="0"/>
                        <a:t>{ 1, 2, 3, 4, 5 }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6" name="Straight Arrow Connector 45"/>
          <p:cNvCxnSpPr/>
          <p:nvPr/>
        </p:nvCxnSpPr>
        <p:spPr>
          <a:xfrm>
            <a:off x="2151529" y="5363880"/>
            <a:ext cx="2111799" cy="2988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5682740" y="5220641"/>
            <a:ext cx="127213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263328" y="4852897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EBDB-A883-AE4C-A564-7F2156545832}" type="slidenum">
              <a:rPr lang="en-US" smtClean="0"/>
              <a:pPr/>
              <a:t>51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Straight Arrow Connector 59"/>
          <p:cNvCxnSpPr/>
          <p:nvPr/>
        </p:nvCxnSpPr>
        <p:spPr>
          <a:xfrm flipV="1">
            <a:off x="3633694" y="1922033"/>
            <a:ext cx="3321180" cy="22465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867647" y="1180353"/>
            <a:ext cx="597647" cy="5976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</a:t>
            </a:r>
            <a:r>
              <a:rPr lang="en-US" sz="2400" baseline="-25000" dirty="0" smtClean="0"/>
              <a:t>0</a:t>
            </a:r>
            <a:endParaRPr lang="en-US" sz="2400" baseline="-25000" dirty="0"/>
          </a:p>
        </p:txBody>
      </p:sp>
      <p:sp>
        <p:nvSpPr>
          <p:cNvPr id="5" name="Rectangle 4"/>
          <p:cNvSpPr/>
          <p:nvPr/>
        </p:nvSpPr>
        <p:spPr>
          <a:xfrm>
            <a:off x="1867647" y="2076823"/>
            <a:ext cx="597647" cy="5976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6" name="Rectangle 5"/>
          <p:cNvSpPr/>
          <p:nvPr/>
        </p:nvSpPr>
        <p:spPr>
          <a:xfrm>
            <a:off x="1867647" y="2973293"/>
            <a:ext cx="597647" cy="5976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sp>
        <p:nvSpPr>
          <p:cNvPr id="7" name="Rectangle 6"/>
          <p:cNvSpPr/>
          <p:nvPr/>
        </p:nvSpPr>
        <p:spPr>
          <a:xfrm>
            <a:off x="1867647" y="3869763"/>
            <a:ext cx="597647" cy="5976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</a:t>
            </a:r>
            <a:r>
              <a:rPr lang="en-US" sz="2400" baseline="-25000" dirty="0" smtClean="0"/>
              <a:t>3</a:t>
            </a:r>
            <a:endParaRPr lang="en-US" sz="2400" baseline="-25000" dirty="0"/>
          </a:p>
        </p:txBody>
      </p:sp>
      <p:sp>
        <p:nvSpPr>
          <p:cNvPr id="8" name="Rectangle 7"/>
          <p:cNvSpPr/>
          <p:nvPr/>
        </p:nvSpPr>
        <p:spPr>
          <a:xfrm>
            <a:off x="1867647" y="4766233"/>
            <a:ext cx="597647" cy="5976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9" name="Rectangle 8"/>
          <p:cNvSpPr/>
          <p:nvPr/>
        </p:nvSpPr>
        <p:spPr>
          <a:xfrm>
            <a:off x="1867647" y="5662703"/>
            <a:ext cx="597647" cy="5976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</a:t>
            </a:r>
            <a:r>
              <a:rPr lang="en-US" sz="2400" baseline="-25000" dirty="0" smtClean="0"/>
              <a:t>4</a:t>
            </a:r>
            <a:endParaRPr lang="en-US" sz="2400" baseline="-25000" dirty="0"/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2002118" y="1927411"/>
            <a:ext cx="29882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2000529" y="2823088"/>
            <a:ext cx="29882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2003706" y="3719558"/>
            <a:ext cx="29882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2002912" y="4616028"/>
            <a:ext cx="29882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1998940" y="5512498"/>
            <a:ext cx="29882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3010648" y="3563469"/>
            <a:ext cx="61258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6" idx="3"/>
          </p:cNvCxnSpPr>
          <p:nvPr/>
        </p:nvCxnSpPr>
        <p:spPr>
          <a:xfrm rot="10800000" flipV="1">
            <a:off x="2465295" y="3257969"/>
            <a:ext cx="850853" cy="141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9" idx="1"/>
          </p:cNvCxnSpPr>
          <p:nvPr/>
        </p:nvCxnSpPr>
        <p:spPr>
          <a:xfrm flipV="1">
            <a:off x="1494118" y="5961527"/>
            <a:ext cx="373529" cy="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494118" y="3272118"/>
            <a:ext cx="373529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142339" y="4609748"/>
            <a:ext cx="2703558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4263328" y="438673"/>
          <a:ext cx="141941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9706"/>
                <a:gridCol w="70970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baseline="0" dirty="0" smtClean="0"/>
                        <a:t>{ 1 }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862294" y="195039"/>
            <a:ext cx="401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6970059" y="1036320"/>
          <a:ext cx="141941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9706"/>
                <a:gridCol w="70970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baseline="0" dirty="0" smtClean="0"/>
                        <a:t>{ 1, 2, 3, 4, 5 }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2" name="Straight Arrow Connector 31"/>
          <p:cNvCxnSpPr/>
          <p:nvPr/>
        </p:nvCxnSpPr>
        <p:spPr>
          <a:xfrm rot="10800000">
            <a:off x="5682741" y="851648"/>
            <a:ext cx="1287321" cy="1846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970059" y="666981"/>
            <a:ext cx="401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graphicFrame>
        <p:nvGraphicFramePr>
          <p:cNvPr id="41" name="Table 40"/>
          <p:cNvGraphicFramePr>
            <a:graphicFrameLocks noGrp="1"/>
          </p:cNvGraphicFramePr>
          <p:nvPr/>
        </p:nvGraphicFramePr>
        <p:xfrm>
          <a:off x="4263328" y="2913536"/>
          <a:ext cx="141941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9706"/>
                <a:gridCol w="70970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baseline="0" dirty="0" smtClean="0"/>
                        <a:t>{ 1, 2, 3, 4, 5 }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7" name="Straight Arrow Connector 46"/>
          <p:cNvCxnSpPr/>
          <p:nvPr/>
        </p:nvCxnSpPr>
        <p:spPr>
          <a:xfrm flipV="1">
            <a:off x="5682740" y="2519680"/>
            <a:ext cx="1287319" cy="4536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263328" y="2544204"/>
            <a:ext cx="401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6970062" y="4179344"/>
          <a:ext cx="141941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9706"/>
                <a:gridCol w="70970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z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baseline="0" dirty="0" smtClean="0"/>
                        <a:t>{ 4 }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6985000" y="3810012"/>
            <a:ext cx="401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cxnSp>
        <p:nvCxnSpPr>
          <p:cNvPr id="45" name="Straight Arrow Connector 44"/>
          <p:cNvCxnSpPr/>
          <p:nvPr/>
        </p:nvCxnSpPr>
        <p:spPr>
          <a:xfrm rot="10800000">
            <a:off x="5682741" y="4179344"/>
            <a:ext cx="127213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4263328" y="5220641"/>
          <a:ext cx="141941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9706"/>
                <a:gridCol w="70970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z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baseline="0" dirty="0" smtClean="0"/>
                        <a:t>{ 1, 2, 3, 4, 5 }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0" name="Straight Arrow Connector 49"/>
          <p:cNvCxnSpPr/>
          <p:nvPr/>
        </p:nvCxnSpPr>
        <p:spPr>
          <a:xfrm>
            <a:off x="5682740" y="5220641"/>
            <a:ext cx="127213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263328" y="4852897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2465294" y="1922033"/>
            <a:ext cx="4489580" cy="4087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6" idx="3"/>
          </p:cNvCxnSpPr>
          <p:nvPr/>
        </p:nvCxnSpPr>
        <p:spPr>
          <a:xfrm flipV="1">
            <a:off x="2465294" y="1922033"/>
            <a:ext cx="4504765" cy="13500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7" idx="3"/>
          </p:cNvCxnSpPr>
          <p:nvPr/>
        </p:nvCxnSpPr>
        <p:spPr>
          <a:xfrm flipV="1">
            <a:off x="2465294" y="3273706"/>
            <a:ext cx="1798034" cy="8948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036047" y="3869763"/>
            <a:ext cx="597647" cy="5976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</a:t>
            </a:r>
            <a:r>
              <a:rPr lang="en-US" sz="2400" baseline="-25000" dirty="0" smtClean="0"/>
              <a:t>5</a:t>
            </a:r>
            <a:endParaRPr lang="en-US" sz="2400" baseline="-25000" dirty="0"/>
          </a:p>
        </p:txBody>
      </p:sp>
      <p:cxnSp>
        <p:nvCxnSpPr>
          <p:cNvPr id="62" name="Straight Arrow Connector 61"/>
          <p:cNvCxnSpPr>
            <a:stCxn id="9" idx="3"/>
          </p:cNvCxnSpPr>
          <p:nvPr/>
        </p:nvCxnSpPr>
        <p:spPr>
          <a:xfrm flipV="1">
            <a:off x="2465294" y="5662703"/>
            <a:ext cx="1798034" cy="2988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1030942" y="-54381"/>
            <a:ext cx="283135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Red </a:t>
            </a:r>
            <a:r>
              <a:rPr lang="en-US" sz="2400" dirty="0" smtClean="0"/>
              <a:t>arrows indicate</a:t>
            </a:r>
            <a:br>
              <a:rPr lang="en-US" sz="2400" dirty="0" smtClean="0"/>
            </a:br>
            <a:r>
              <a:rPr lang="en-US" sz="2400" dirty="0" smtClean="0"/>
              <a:t>in which table </a:t>
            </a:r>
          </a:p>
          <a:p>
            <a:r>
              <a:rPr lang="en-US" sz="2400" dirty="0" smtClean="0"/>
              <a:t>resolution starts</a:t>
            </a:r>
            <a:endParaRPr lang="en-US" sz="2400" dirty="0"/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EBDB-A883-AE4C-A564-7F2156545832}" type="slidenum">
              <a:rPr lang="en-US" smtClean="0"/>
              <a:pPr/>
              <a:t>52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Results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1734674"/>
          </a:xfrm>
        </p:spPr>
        <p:txBody>
          <a:bodyPr/>
          <a:lstStyle/>
          <a:p>
            <a:r>
              <a:rPr lang="en-US" dirty="0" smtClean="0"/>
              <a:t>We get the following table of blocks and which parameters and locals they can reference.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85016" y="3182474"/>
          <a:ext cx="7244084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0550"/>
                <a:gridCol w="4157847"/>
                <a:gridCol w="2075687"/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Block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Locals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Parameter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</a:t>
                      </a:r>
                      <a:r>
                        <a:rPr lang="en-US" sz="2400" baseline="-25000" dirty="0" smtClean="0"/>
                        <a:t>1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kumimoji="0"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∈</a:t>
                      </a:r>
                      <a:r>
                        <a:rPr lang="en-US" sz="2400" baseline="0" dirty="0" smtClean="0"/>
                        <a:t>T</a:t>
                      </a:r>
                      <a:r>
                        <a:rPr lang="en-US" sz="2400" baseline="-25000" dirty="0" smtClean="0"/>
                        <a:t>1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x </a:t>
                      </a:r>
                      <a:r>
                        <a:rPr kumimoji="0"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∈ T</a:t>
                      </a:r>
                      <a:r>
                        <a:rPr kumimoji="0" lang="en-US" sz="24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kumimoji="0"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y∈ T</a:t>
                      </a:r>
                      <a:r>
                        <a:rPr kumimoji="0" lang="en-US" sz="24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2400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</a:t>
                      </a:r>
                      <a:r>
                        <a:rPr lang="en-US" sz="2400" baseline="-25000" dirty="0" smtClean="0"/>
                        <a:t>2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 </a:t>
                      </a:r>
                      <a:r>
                        <a:rPr kumimoji="0"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∈</a:t>
                      </a:r>
                      <a:r>
                        <a:rPr lang="en-US" sz="2400" dirty="0" smtClean="0"/>
                        <a:t> T</a:t>
                      </a:r>
                      <a:r>
                        <a:rPr lang="en-US" sz="2400" baseline="-25000" dirty="0" smtClean="0"/>
                        <a:t>1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</a:t>
                      </a:r>
                      <a:r>
                        <a:rPr lang="en-US" sz="2400" baseline="-25000" dirty="0" smtClean="0"/>
                        <a:t>3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q </a:t>
                      </a:r>
                      <a:r>
                        <a:rPr kumimoji="0"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∈</a:t>
                      </a:r>
                      <a:r>
                        <a:rPr lang="en-US" sz="2400" dirty="0" smtClean="0"/>
                        <a:t> T</a:t>
                      </a:r>
                      <a:r>
                        <a:rPr lang="en-US" sz="2400" baseline="-25000" dirty="0" smtClean="0"/>
                        <a:t>2</a:t>
                      </a:r>
                      <a:r>
                        <a:rPr lang="en-US" sz="2400" dirty="0" smtClean="0"/>
                        <a:t>,  a </a:t>
                      </a:r>
                      <a:r>
                        <a:rPr kumimoji="0"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∈</a:t>
                      </a:r>
                      <a:r>
                        <a:rPr lang="en-US" sz="2400" dirty="0" smtClean="0"/>
                        <a:t> T</a:t>
                      </a:r>
                      <a:r>
                        <a:rPr lang="en-US" sz="2400" baseline="-25000" dirty="0" smtClean="0"/>
                        <a:t>1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</a:t>
                      </a:r>
                      <a:r>
                        <a:rPr lang="en-US" sz="2400" baseline="-25000" dirty="0" smtClean="0"/>
                        <a:t>4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 </a:t>
                      </a:r>
                      <a:r>
                        <a:rPr kumimoji="0"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∈</a:t>
                      </a:r>
                      <a:r>
                        <a:rPr lang="en-US" sz="2400" dirty="0" smtClean="0"/>
                        <a:t> T</a:t>
                      </a:r>
                      <a:r>
                        <a:rPr lang="en-US" sz="2400" baseline="-25000" dirty="0" smtClean="0"/>
                        <a:t>4</a:t>
                      </a:r>
                      <a:r>
                        <a:rPr lang="en-US" sz="2400" dirty="0" smtClean="0"/>
                        <a:t>, z </a:t>
                      </a:r>
                      <a:r>
                        <a:rPr kumimoji="0"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∈</a:t>
                      </a:r>
                      <a:r>
                        <a:rPr lang="en-US" sz="2400" dirty="0" smtClean="0"/>
                        <a:t> T</a:t>
                      </a:r>
                      <a:r>
                        <a:rPr lang="en-US" sz="2400" baseline="-25000" dirty="0" smtClean="0"/>
                        <a:t>4</a:t>
                      </a:r>
                      <a:r>
                        <a:rPr lang="en-US" sz="2400" dirty="0" smtClean="0"/>
                        <a:t>, q </a:t>
                      </a:r>
                      <a:r>
                        <a:rPr kumimoji="0"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∈ T</a:t>
                      </a:r>
                      <a:r>
                        <a:rPr kumimoji="0" lang="en-US" sz="24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a ∈ T</a:t>
                      </a:r>
                      <a:r>
                        <a:rPr kumimoji="0" lang="en-US" sz="24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2400" dirty="0" smtClean="0"/>
                        <a:t>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z </a:t>
                      </a:r>
                      <a:r>
                        <a:rPr kumimoji="0"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∈ T</a:t>
                      </a:r>
                      <a:r>
                        <a:rPr kumimoji="0" lang="en-US" sz="24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sz="2400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</a:t>
                      </a:r>
                      <a:r>
                        <a:rPr lang="en-US" sz="2400" baseline="-25000" dirty="0" smtClean="0"/>
                        <a:t>5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 </a:t>
                      </a:r>
                      <a:r>
                        <a:rPr kumimoji="0"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∈ T</a:t>
                      </a:r>
                      <a:r>
                        <a:rPr kumimoji="0" lang="en-US" sz="24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35607" y="6379884"/>
            <a:ext cx="6564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Errata: Table 4 Parameter for B4 should read </a:t>
            </a:r>
            <a:r>
              <a:rPr lang="en-US" dirty="0" smtClean="0"/>
              <a:t>z ∈ T</a:t>
            </a:r>
            <a:r>
              <a:rPr lang="en-US" baseline="-25000" dirty="0" smtClean="0"/>
              <a:t>3</a:t>
            </a:r>
            <a:r>
              <a:rPr lang="en-US" dirty="0" smtClean="0">
                <a:solidFill>
                  <a:srgbClr val="FF0000"/>
                </a:solidFill>
              </a:rPr>
              <a:t> and </a:t>
            </a:r>
            <a:r>
              <a:rPr lang="en-US" b="1" dirty="0" smtClean="0">
                <a:solidFill>
                  <a:srgbClr val="FF0000"/>
                </a:solidFill>
              </a:rPr>
              <a:t>not</a:t>
            </a:r>
            <a:r>
              <a:rPr lang="en-US" dirty="0" smtClean="0">
                <a:solidFill>
                  <a:srgbClr val="FF0000"/>
                </a:solidFill>
              </a:rPr>
              <a:t> z ∈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T</a:t>
            </a:r>
            <a:r>
              <a:rPr lang="en-US" baseline="-25000" dirty="0" smtClean="0">
                <a:solidFill>
                  <a:srgbClr val="FF0000"/>
                </a:solidFill>
              </a:rPr>
              <a:t>4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EBDB-A883-AE4C-A564-7F2156545832}" type="slidenum">
              <a:rPr lang="en-US" smtClean="0"/>
              <a:pPr/>
              <a:t>53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defined and implemented mobile procedures with polymorphic interfaces in ProcessJ</a:t>
            </a:r>
          </a:p>
          <a:p>
            <a:r>
              <a:rPr lang="en-US" dirty="0" smtClean="0"/>
              <a:t>Provided a new scope resolution mechanism for polymorphic mobiles that performs correct name resolution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EBDB-A883-AE4C-A564-7F2156545832}" type="slidenum">
              <a:rPr lang="en-US" smtClean="0"/>
              <a:pPr/>
              <a:t>54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Provided an implementation in Java/JCSP (ProcessJ translated to Java with JCSP)</a:t>
            </a:r>
          </a:p>
          <a:p>
            <a:pPr lvl="1"/>
            <a:r>
              <a:rPr lang="en-US" dirty="0" smtClean="0"/>
              <a:t>Paper on the implementation (similar to our 2009 paper at CPA but without byte code rewriting) is being presented at PDPTA 2011 in July.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processj.cs.unlv.edu (currently turned off cause of hackers but we will be back up soon)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EBDB-A883-AE4C-A564-7F2156545832}" type="slidenum">
              <a:rPr lang="en-US" smtClean="0"/>
              <a:pPr/>
              <a:t>55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4400" dirty="0" smtClean="0"/>
              <a:t>Questions</a:t>
            </a:r>
          </a:p>
          <a:p>
            <a:pPr algn="ctr">
              <a:buNone/>
            </a:pPr>
            <a:r>
              <a:rPr lang="en-US" sz="4400" dirty="0" smtClean="0"/>
              <a:t>or</a:t>
            </a:r>
          </a:p>
          <a:p>
            <a:pPr algn="ctr">
              <a:buNone/>
            </a:pPr>
            <a:endParaRPr lang="en-US" sz="4400" dirty="0" smtClean="0"/>
          </a:p>
          <a:p>
            <a:pPr algn="ctr">
              <a:buNone/>
            </a:pPr>
            <a:endParaRPr lang="en-US" sz="4400" dirty="0" smtClean="0"/>
          </a:p>
          <a:p>
            <a:pPr algn="ctr">
              <a:buNone/>
            </a:pPr>
            <a:endParaRPr lang="en-US" sz="4400" dirty="0" smtClean="0"/>
          </a:p>
          <a:p>
            <a:pPr algn="ctr">
              <a:buNone/>
            </a:pPr>
            <a:r>
              <a:rPr lang="en-US" sz="4400" dirty="0" smtClean="0"/>
              <a:t>Lunch?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AA04975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4954" y="3374537"/>
            <a:ext cx="1934815" cy="1411136"/>
          </a:xfrm>
          <a:prstGeom prst="rect">
            <a:avLst/>
          </a:prstGeom>
        </p:spPr>
      </p:pic>
      <p:pic>
        <p:nvPicPr>
          <p:cNvPr id="5" name="Picture 4" descr="AA0266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5004" y="3047965"/>
            <a:ext cx="903813" cy="210532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EBDB-A883-AE4C-A564-7F2156545832}" type="slidenum">
              <a:rPr lang="en-US" smtClean="0"/>
              <a:pPr/>
              <a:t>56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Have we Done That?	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80779" y="1688345"/>
            <a:ext cx="8080420" cy="4524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ourier"/>
              </a:rPr>
              <a:t>MOBILE PROC reindelf </a:t>
            </a:r>
            <a:r>
              <a:rPr lang="en-US" dirty="0">
                <a:latin typeface="Courier"/>
              </a:rPr>
              <a:t>(</a:t>
            </a:r>
            <a:r>
              <a:rPr lang="en-US" dirty="0">
                <a:solidFill>
                  <a:srgbClr val="FF0000"/>
                </a:solidFill>
                <a:latin typeface="Courier"/>
              </a:rPr>
              <a:t>CHAN AGENT.INITIALIZE initialize?</a:t>
            </a:r>
            <a:r>
              <a:rPr lang="en-US" dirty="0">
                <a:latin typeface="Courier"/>
              </a:rPr>
              <a:t>,</a:t>
            </a:r>
            <a:r>
              <a:rPr lang="en-US" dirty="0" smtClean="0">
                <a:latin typeface="Courier"/>
              </a:rPr>
              <a:t> </a:t>
            </a:r>
          </a:p>
          <a:p>
            <a:r>
              <a:rPr lang="en-US" dirty="0" smtClean="0">
                <a:latin typeface="Courier"/>
              </a:rPr>
              <a:t>                      SHARED </a:t>
            </a:r>
            <a:r>
              <a:rPr lang="en-US" dirty="0">
                <a:latin typeface="Courier"/>
              </a:rPr>
              <a:t>CHAN AGENT.MESSAGE report!</a:t>
            </a:r>
            <a:r>
              <a:rPr lang="en-US" dirty="0" smtClean="0">
                <a:latin typeface="Courier"/>
              </a:rPr>
              <a:t>,</a:t>
            </a:r>
          </a:p>
          <a:p>
            <a:r>
              <a:rPr lang="en-US" dirty="0" smtClean="0">
                <a:latin typeface="Courier"/>
              </a:rPr>
              <a:t>                      SHARED </a:t>
            </a:r>
            <a:r>
              <a:rPr lang="en-US" dirty="0">
                <a:latin typeface="Courier"/>
              </a:rPr>
              <a:t>CHAN INT santa.a!, santa.b!</a:t>
            </a:r>
            <a:r>
              <a:rPr lang="en-US" dirty="0" smtClean="0">
                <a:latin typeface="Courier"/>
              </a:rPr>
              <a:t>)</a:t>
            </a:r>
          </a:p>
          <a:p>
            <a:r>
              <a:rPr lang="en-US" dirty="0" smtClean="0">
                <a:latin typeface="Courier"/>
              </a:rPr>
              <a:t>                      IMPLEMENTS </a:t>
            </a:r>
            <a:r>
              <a:rPr lang="en-US" dirty="0">
                <a:latin typeface="Courier"/>
              </a:rPr>
              <a:t>AGENT</a:t>
            </a:r>
            <a:r>
              <a:rPr lang="en-US" dirty="0" smtClean="0">
                <a:latin typeface="Courier"/>
              </a:rPr>
              <a:t> </a:t>
            </a:r>
          </a:p>
          <a:p>
            <a:r>
              <a:rPr lang="en-US" dirty="0" smtClean="0">
                <a:latin typeface="Courier"/>
              </a:rPr>
              <a:t>  </a:t>
            </a:r>
            <a:r>
              <a:rPr lang="en-US" dirty="0" smtClean="0">
                <a:solidFill>
                  <a:srgbClr val="FF0000"/>
                </a:solidFill>
                <a:latin typeface="Courier"/>
              </a:rPr>
              <a:t>.</a:t>
            </a:r>
            <a:r>
              <a:rPr lang="en-US" dirty="0">
                <a:solidFill>
                  <a:srgbClr val="FF0000"/>
                </a:solidFill>
                <a:latin typeface="Courier"/>
              </a:rPr>
              <a:t>.. local state </a:t>
            </a:r>
            <a:r>
              <a:rPr lang="en-US" dirty="0" smtClean="0">
                <a:solidFill>
                  <a:srgbClr val="FF0000"/>
                </a:solidFill>
                <a:latin typeface="Courier"/>
              </a:rPr>
              <a:t>declarations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ourier"/>
              </a:rPr>
              <a:t>  SEQ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ourier"/>
              </a:rPr>
              <a:t>    .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ourier"/>
              </a:rPr>
              <a:t>.. in station compound (initialise local state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ourier"/>
              </a:rPr>
              <a:t>)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ourier"/>
              </a:rPr>
              <a:t>    WHILE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ourier"/>
              </a:rPr>
              <a:t>TRUE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ourier"/>
              </a:rPr>
              <a:t> 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ourier"/>
              </a:rPr>
              <a:t>    SEQ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ourier"/>
              </a:rPr>
              <a:t>      .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ourier"/>
              </a:rPr>
              <a:t>.. in station compound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ourier"/>
              </a:rPr>
              <a:t> 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ourier"/>
              </a:rPr>
              <a:t>      </a:t>
            </a:r>
            <a:r>
              <a:rPr lang="en-US" dirty="0" smtClean="0">
                <a:latin typeface="Courier"/>
              </a:rPr>
              <a:t>SUSPEND -</a:t>
            </a:r>
            <a:r>
              <a:rPr lang="en-US" dirty="0">
                <a:latin typeface="Courier"/>
              </a:rPr>
              <a:t>- move to gathering place</a:t>
            </a:r>
            <a:r>
              <a:rPr lang="en-US" dirty="0" smtClean="0">
                <a:latin typeface="Courier"/>
              </a:rPr>
              <a:t> 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ourier"/>
              </a:rPr>
              <a:t>      .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ourier"/>
              </a:rPr>
              <a:t>.. in the gathering place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ourier"/>
              </a:rPr>
              <a:t> </a:t>
            </a:r>
          </a:p>
          <a:p>
            <a:r>
              <a:rPr lang="en-US" dirty="0" smtClean="0">
                <a:latin typeface="Courier"/>
              </a:rPr>
              <a:t>      SUSPEND </a:t>
            </a:r>
            <a:r>
              <a:rPr lang="en-US" dirty="0">
                <a:latin typeface="Courier"/>
              </a:rPr>
              <a:t>-- move to santa’s grotto</a:t>
            </a:r>
            <a:r>
              <a:rPr lang="en-US" dirty="0" smtClean="0">
                <a:latin typeface="Courier"/>
              </a:rPr>
              <a:t> 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ourier"/>
              </a:rPr>
              <a:t>      .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ourier"/>
              </a:rPr>
              <a:t>.. in santa’s grotto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ourier"/>
              </a:rPr>
              <a:t> </a:t>
            </a:r>
          </a:p>
          <a:p>
            <a:r>
              <a:rPr lang="en-US" dirty="0" smtClean="0">
                <a:latin typeface="Courier"/>
              </a:rPr>
              <a:t>      SUSPEND </a:t>
            </a:r>
            <a:r>
              <a:rPr lang="en-US" dirty="0">
                <a:latin typeface="Courier"/>
              </a:rPr>
              <a:t>-- move to </a:t>
            </a:r>
            <a:r>
              <a:rPr lang="en-US" dirty="0" smtClean="0">
                <a:latin typeface="Courier"/>
              </a:rPr>
              <a:t>compound</a:t>
            </a:r>
          </a:p>
          <a:p>
            <a:r>
              <a:rPr lang="en-US" dirty="0">
                <a:latin typeface="Courier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25333" y="3261248"/>
            <a:ext cx="5208355" cy="218521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</a:t>
            </a:r>
            <a:r>
              <a:rPr lang="en-US" sz="2000" dirty="0" smtClean="0">
                <a:latin typeface="Courier"/>
              </a:rPr>
              <a:t>Initialize</a:t>
            </a:r>
            <a:r>
              <a:rPr lang="en-US" sz="2000" dirty="0" smtClean="0"/>
              <a:t> channel is only used in </a:t>
            </a:r>
          </a:p>
          <a:p>
            <a:endParaRPr lang="en-US" sz="2000" dirty="0" smtClean="0">
              <a:latin typeface="Courier"/>
            </a:endParaRPr>
          </a:p>
          <a:p>
            <a:r>
              <a:rPr lang="en-US" sz="2000" dirty="0" smtClean="0">
                <a:latin typeface="Courier"/>
              </a:rPr>
              <a:t>... local state declaration</a:t>
            </a:r>
          </a:p>
          <a:p>
            <a:endParaRPr lang="en-US" sz="2000" dirty="0" smtClean="0"/>
          </a:p>
          <a:p>
            <a:r>
              <a:rPr lang="en-US" sz="2000" dirty="0" smtClean="0"/>
              <a:t>Subsequent re-animations of reindelf must thus provide ‘dummy’ values for this channel.</a:t>
            </a:r>
            <a:endParaRPr lang="en-US" sz="1600" dirty="0" smtClean="0">
              <a:latin typeface="Courier"/>
            </a:endParaRPr>
          </a:p>
          <a:p>
            <a:endParaRPr lang="en-US" sz="1600" dirty="0" smtClean="0">
              <a:latin typeface="Courier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EBDB-A883-AE4C-A564-7F2156545832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Have we Done That?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Channel ends (or other parameters) not used in code following a resumption must still be passed</a:t>
            </a:r>
          </a:p>
          <a:p>
            <a:pPr lvl="1"/>
            <a:r>
              <a:rPr lang="en-US" dirty="0" smtClean="0"/>
              <a:t>A dummy reading end passed could cause</a:t>
            </a:r>
            <a:br>
              <a:rPr lang="en-US" dirty="0" smtClean="0"/>
            </a:br>
            <a:r>
              <a:rPr lang="en-US" dirty="0" smtClean="0"/>
              <a:t>deadlock if ever read.</a:t>
            </a:r>
          </a:p>
          <a:p>
            <a:pPr lvl="1"/>
            <a:r>
              <a:rPr lang="en-US" dirty="0" smtClean="0"/>
              <a:t>Made up actual parameter values must be passed to satisfy the compiler.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35608" y="5999238"/>
            <a:ext cx="7462049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Advertisement: Eric and Peter’s Call Channels (Fringe Talk)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EBDB-A883-AE4C-A564-7F2156545832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Ok, so now 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799"/>
            <a:ext cx="7498080" cy="523342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What is the semantics of this?</a:t>
            </a:r>
          </a:p>
          <a:p>
            <a:pPr lvl="1"/>
            <a:r>
              <a:rPr lang="en-US" dirty="0" smtClean="0"/>
              <a:t>Parameters do not retain their values between invocations.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1">
              <a:buNone/>
            </a:pPr>
            <a:r>
              <a:rPr lang="en-US" dirty="0" smtClean="0"/>
              <a:t>  </a:t>
            </a:r>
          </a:p>
          <a:p>
            <a:pPr lvl="1">
              <a:buNone/>
            </a:pPr>
            <a:endParaRPr lang="en-US" dirty="0" smtClean="0">
              <a:latin typeface="Courier"/>
              <a:cs typeface="Courier"/>
            </a:endParaRPr>
          </a:p>
          <a:p>
            <a:pPr lvl="1">
              <a:buNone/>
            </a:pPr>
            <a:r>
              <a:rPr lang="en-US" dirty="0" smtClean="0">
                <a:latin typeface="Courier"/>
                <a:cs typeface="Courier"/>
              </a:rPr>
              <a:t> x</a:t>
            </a:r>
            <a:r>
              <a:rPr lang="en-US" dirty="0" smtClean="0"/>
              <a:t> &amp; </a:t>
            </a:r>
            <a:r>
              <a:rPr lang="en-US" dirty="0" smtClean="0">
                <a:latin typeface="Courier"/>
                <a:cs typeface="Courier"/>
              </a:rPr>
              <a:t>y</a:t>
            </a:r>
            <a:r>
              <a:rPr lang="en-US" dirty="0" smtClean="0"/>
              <a:t> can be referenced in B</a:t>
            </a:r>
            <a:r>
              <a:rPr lang="en-US" baseline="-25000" dirty="0" smtClean="0"/>
              <a:t>1</a:t>
            </a:r>
            <a:r>
              <a:rPr lang="en-US" dirty="0" smtClean="0"/>
              <a:t>(first invocation);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>
                <a:latin typeface="Courier"/>
                <a:cs typeface="Courier"/>
              </a:rPr>
              <a:t>z</a:t>
            </a:r>
            <a:r>
              <a:rPr lang="en-US" dirty="0" smtClean="0"/>
              <a:t> </a:t>
            </a:r>
            <a:r>
              <a:rPr lang="en-US" dirty="0" smtClean="0"/>
              <a:t>in B</a:t>
            </a:r>
            <a:r>
              <a:rPr lang="en-US" baseline="-25000" dirty="0" smtClean="0"/>
              <a:t>4</a:t>
            </a:r>
            <a:r>
              <a:rPr lang="en-US" dirty="0" smtClean="0"/>
              <a:t> (subsequent invocations)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39500" y="2929336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latin typeface="Courier"/>
              </a:rPr>
              <a:t>mobile void </a:t>
            </a:r>
            <a:r>
              <a:rPr lang="en-US" dirty="0" smtClean="0">
                <a:latin typeface="Courier"/>
              </a:rPr>
              <a:t>foo (</a:t>
            </a:r>
            <a:r>
              <a:rPr lang="en-US" b="1" dirty="0" smtClean="0">
                <a:latin typeface="Courier"/>
              </a:rPr>
              <a:t>int </a:t>
            </a:r>
            <a:r>
              <a:rPr lang="en-US" dirty="0" smtClean="0">
                <a:latin typeface="Courier"/>
              </a:rPr>
              <a:t>x, </a:t>
            </a:r>
            <a:r>
              <a:rPr lang="en-US" b="1" dirty="0" smtClean="0">
                <a:latin typeface="Courier"/>
              </a:rPr>
              <a:t>int </a:t>
            </a:r>
            <a:r>
              <a:rPr lang="en-US" dirty="0" smtClean="0">
                <a:latin typeface="Courier"/>
              </a:rPr>
              <a:t>y) {</a:t>
            </a:r>
          </a:p>
          <a:p>
            <a:r>
              <a:rPr lang="en-US" dirty="0" smtClean="0">
                <a:latin typeface="Courier"/>
              </a:rPr>
              <a:t>  B</a:t>
            </a:r>
            <a:r>
              <a:rPr lang="en-US" baseline="-25000" dirty="0" smtClean="0">
                <a:latin typeface="Courier"/>
              </a:rPr>
              <a:t>1</a:t>
            </a:r>
          </a:p>
          <a:p>
            <a:r>
              <a:rPr lang="en-US" dirty="0" smtClean="0">
                <a:latin typeface="Courier"/>
              </a:rPr>
              <a:t>  </a:t>
            </a:r>
            <a:r>
              <a:rPr lang="en-US" b="1" dirty="0" smtClean="0">
                <a:latin typeface="Courier"/>
              </a:rPr>
              <a:t>while </a:t>
            </a:r>
            <a:r>
              <a:rPr lang="en-US" dirty="0" smtClean="0">
                <a:latin typeface="Courier"/>
              </a:rPr>
              <a:t>(B</a:t>
            </a:r>
            <a:r>
              <a:rPr lang="en-US" baseline="-25000" dirty="0" smtClean="0">
                <a:latin typeface="Courier"/>
              </a:rPr>
              <a:t>2</a:t>
            </a:r>
            <a:r>
              <a:rPr lang="en-US" dirty="0" smtClean="0">
                <a:latin typeface="Courier"/>
              </a:rPr>
              <a:t>) {</a:t>
            </a:r>
          </a:p>
          <a:p>
            <a:r>
              <a:rPr lang="en-US" dirty="0" smtClean="0">
                <a:latin typeface="Courier"/>
              </a:rPr>
              <a:t>    B</a:t>
            </a:r>
            <a:r>
              <a:rPr lang="en-US" baseline="-25000" dirty="0" smtClean="0">
                <a:latin typeface="Courier"/>
              </a:rPr>
              <a:t>3</a:t>
            </a:r>
          </a:p>
          <a:p>
            <a:r>
              <a:rPr lang="en-US" dirty="0" smtClean="0">
                <a:latin typeface="Courier"/>
              </a:rPr>
              <a:t>    </a:t>
            </a:r>
            <a:r>
              <a:rPr lang="en-US" b="1" dirty="0" smtClean="0">
                <a:latin typeface="Courier"/>
              </a:rPr>
              <a:t>suspend resume with </a:t>
            </a:r>
            <a:r>
              <a:rPr lang="en-US" dirty="0" smtClean="0">
                <a:latin typeface="Courier"/>
              </a:rPr>
              <a:t>(</a:t>
            </a:r>
            <a:r>
              <a:rPr lang="en-US" b="1" dirty="0" smtClean="0">
                <a:latin typeface="Courier"/>
              </a:rPr>
              <a:t>int </a:t>
            </a:r>
            <a:r>
              <a:rPr lang="en-US" dirty="0" smtClean="0">
                <a:latin typeface="Courier"/>
              </a:rPr>
              <a:t>z)</a:t>
            </a:r>
          </a:p>
          <a:p>
            <a:r>
              <a:rPr lang="en-US" dirty="0" smtClean="0">
                <a:latin typeface="Courier"/>
              </a:rPr>
              <a:t>    B</a:t>
            </a:r>
            <a:r>
              <a:rPr lang="en-US" baseline="-25000" dirty="0" smtClean="0">
                <a:latin typeface="Courier"/>
              </a:rPr>
              <a:t>4</a:t>
            </a:r>
          </a:p>
          <a:p>
            <a:r>
              <a:rPr lang="en-US" dirty="0" smtClean="0">
                <a:latin typeface="Courier"/>
              </a:rPr>
              <a:t>  }</a:t>
            </a:r>
          </a:p>
          <a:p>
            <a:r>
              <a:rPr lang="en-US" dirty="0" smtClean="0">
                <a:latin typeface="Courier"/>
              </a:rPr>
              <a:t>  B</a:t>
            </a:r>
            <a:r>
              <a:rPr lang="en-US" baseline="-25000" dirty="0" smtClean="0">
                <a:latin typeface="Courier"/>
              </a:rPr>
              <a:t>5</a:t>
            </a:r>
          </a:p>
          <a:p>
            <a:r>
              <a:rPr lang="en-US" dirty="0" smtClean="0">
                <a:latin typeface="Courier"/>
              </a:rPr>
              <a:t>}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EBDB-A883-AE4C-A564-7F2156545832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Invocation of Mobiles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3624951"/>
            <a:ext cx="7498080" cy="304184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Example of execution of foo:</a:t>
            </a:r>
          </a:p>
          <a:p>
            <a:pPr>
              <a:buNone/>
            </a:pPr>
            <a:r>
              <a:rPr lang="en-US" dirty="0" smtClean="0"/>
              <a:t>	    foo(4,5); foo(4), foo(5), foo(7), ….</a:t>
            </a:r>
          </a:p>
          <a:p>
            <a:r>
              <a:rPr lang="en-US" dirty="0" smtClean="0"/>
              <a:t>Only the first time (when foo is started) is the procedure interface used.</a:t>
            </a:r>
          </a:p>
          <a:p>
            <a:r>
              <a:rPr lang="en-US" dirty="0" smtClean="0"/>
              <a:t>All other resumptions use the suspend/resume interface.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439500" y="1175738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latin typeface="Courier"/>
              </a:rPr>
              <a:t>mobile void </a:t>
            </a:r>
            <a:r>
              <a:rPr lang="en-US" dirty="0" smtClean="0">
                <a:latin typeface="Courier"/>
              </a:rPr>
              <a:t>foo (</a:t>
            </a:r>
            <a:r>
              <a:rPr lang="en-US" b="1" dirty="0" smtClean="0">
                <a:latin typeface="Courier"/>
              </a:rPr>
              <a:t>int </a:t>
            </a:r>
            <a:r>
              <a:rPr lang="en-US" dirty="0" smtClean="0">
                <a:latin typeface="Courier"/>
              </a:rPr>
              <a:t>x, </a:t>
            </a:r>
            <a:r>
              <a:rPr lang="en-US" b="1" dirty="0" smtClean="0">
                <a:latin typeface="Courier"/>
              </a:rPr>
              <a:t>int </a:t>
            </a:r>
            <a:r>
              <a:rPr lang="en-US" dirty="0" smtClean="0">
                <a:latin typeface="Courier"/>
              </a:rPr>
              <a:t>y) {</a:t>
            </a:r>
          </a:p>
          <a:p>
            <a:r>
              <a:rPr lang="en-US" dirty="0" smtClean="0">
                <a:latin typeface="Courier"/>
              </a:rPr>
              <a:t>  B</a:t>
            </a:r>
            <a:r>
              <a:rPr lang="en-US" baseline="-25000" dirty="0" smtClean="0">
                <a:latin typeface="Courier"/>
              </a:rPr>
              <a:t>1</a:t>
            </a:r>
          </a:p>
          <a:p>
            <a:r>
              <a:rPr lang="en-US" dirty="0" smtClean="0">
                <a:latin typeface="Courier"/>
              </a:rPr>
              <a:t>  </a:t>
            </a:r>
            <a:r>
              <a:rPr lang="en-US" b="1" dirty="0" smtClean="0">
                <a:latin typeface="Courier"/>
              </a:rPr>
              <a:t>while </a:t>
            </a:r>
            <a:r>
              <a:rPr lang="en-US" dirty="0" smtClean="0">
                <a:latin typeface="Courier"/>
              </a:rPr>
              <a:t>(B</a:t>
            </a:r>
            <a:r>
              <a:rPr lang="en-US" baseline="-25000" dirty="0" smtClean="0">
                <a:latin typeface="Courier"/>
              </a:rPr>
              <a:t>2</a:t>
            </a:r>
            <a:r>
              <a:rPr lang="en-US" dirty="0" smtClean="0">
                <a:latin typeface="Courier"/>
              </a:rPr>
              <a:t>) {</a:t>
            </a:r>
          </a:p>
          <a:p>
            <a:r>
              <a:rPr lang="en-US" dirty="0" smtClean="0">
                <a:latin typeface="Courier"/>
              </a:rPr>
              <a:t>    B</a:t>
            </a:r>
            <a:r>
              <a:rPr lang="en-US" baseline="-25000" dirty="0" smtClean="0">
                <a:latin typeface="Courier"/>
              </a:rPr>
              <a:t>3</a:t>
            </a:r>
          </a:p>
          <a:p>
            <a:r>
              <a:rPr lang="en-US" dirty="0" smtClean="0">
                <a:latin typeface="Courier"/>
              </a:rPr>
              <a:t>    </a:t>
            </a:r>
            <a:r>
              <a:rPr lang="en-US" b="1" dirty="0" smtClean="0">
                <a:latin typeface="Courier"/>
              </a:rPr>
              <a:t>suspend resume with </a:t>
            </a:r>
            <a:r>
              <a:rPr lang="en-US" dirty="0" smtClean="0">
                <a:latin typeface="Courier"/>
              </a:rPr>
              <a:t>(</a:t>
            </a:r>
            <a:r>
              <a:rPr lang="en-US" b="1" dirty="0" smtClean="0">
                <a:latin typeface="Courier"/>
              </a:rPr>
              <a:t>int </a:t>
            </a:r>
            <a:r>
              <a:rPr lang="en-US" dirty="0" smtClean="0">
                <a:latin typeface="Courier"/>
              </a:rPr>
              <a:t>z)</a:t>
            </a:r>
          </a:p>
          <a:p>
            <a:r>
              <a:rPr lang="en-US" dirty="0" smtClean="0">
                <a:latin typeface="Courier"/>
              </a:rPr>
              <a:t>    B</a:t>
            </a:r>
            <a:r>
              <a:rPr lang="en-US" baseline="-25000" dirty="0" smtClean="0">
                <a:latin typeface="Courier"/>
              </a:rPr>
              <a:t>4</a:t>
            </a:r>
          </a:p>
          <a:p>
            <a:r>
              <a:rPr lang="en-US" dirty="0" smtClean="0">
                <a:latin typeface="Courier"/>
              </a:rPr>
              <a:t>  }</a:t>
            </a:r>
          </a:p>
          <a:p>
            <a:r>
              <a:rPr lang="en-US" dirty="0" smtClean="0">
                <a:latin typeface="Courier"/>
              </a:rPr>
              <a:t>  B</a:t>
            </a:r>
            <a:r>
              <a:rPr lang="en-US" baseline="-25000" dirty="0" smtClean="0">
                <a:latin typeface="Courier"/>
              </a:rPr>
              <a:t>5</a:t>
            </a:r>
          </a:p>
          <a:p>
            <a:r>
              <a:rPr lang="en-US" dirty="0" smtClean="0">
                <a:latin typeface="Courier"/>
              </a:rPr>
              <a:t>}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EBDB-A883-AE4C-A564-7F2156545832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2912</TotalTime>
  <Words>4204</Words>
  <Application>Microsoft Macintosh PowerPoint</Application>
  <PresentationFormat>On-screen Show (4:3)</PresentationFormat>
  <Paragraphs>866</Paragraphs>
  <Slides>56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Solstice</vt:lpstr>
      <vt:lpstr>Static Scoping and Name Resolution for Mobile Processes with Polymorphic Interfaces</vt:lpstr>
      <vt:lpstr>What Have we Done? </vt:lpstr>
      <vt:lpstr>Polymorphic Interfaces</vt:lpstr>
      <vt:lpstr>Why Have we Done That? </vt:lpstr>
      <vt:lpstr>Why Have we Done That? </vt:lpstr>
      <vt:lpstr>Why Have we Done That? </vt:lpstr>
      <vt:lpstr>Why Have we Done That?</vt:lpstr>
      <vt:lpstr>Ok, so now what?</vt:lpstr>
      <vt:lpstr>Invocation of Mobiles</vt:lpstr>
      <vt:lpstr>Possible Executions</vt:lpstr>
      <vt:lpstr>Possible Executions</vt:lpstr>
      <vt:lpstr>What should we do?</vt:lpstr>
      <vt:lpstr>Slide 13</vt:lpstr>
      <vt:lpstr>Slide 14</vt:lpstr>
      <vt:lpstr>Initial Control Flow Graph</vt:lpstr>
      <vt:lpstr>CFG Transformation</vt:lpstr>
      <vt:lpstr>Transformed CFG</vt:lpstr>
      <vt:lpstr>CFG with interface information</vt:lpstr>
      <vt:lpstr>Interface Nodes</vt:lpstr>
      <vt:lpstr>Code Nodes</vt:lpstr>
      <vt:lpstr>So Far So Good </vt:lpstr>
      <vt:lpstr>Generation 0 In and Out Sets</vt:lpstr>
      <vt:lpstr>Example</vt:lpstr>
      <vt:lpstr>In and Out Sets</vt:lpstr>
      <vt:lpstr>CFG with In and Out Sets (Gen. 0)</vt:lpstr>
      <vt:lpstr>Generation k+1 (Interface Nodes)</vt:lpstr>
      <vt:lpstr>Generation k+1(Code Nodes)</vt:lpstr>
      <vt:lpstr>Generation k+1(Code Nodes)</vt:lpstr>
      <vt:lpstr>Generation 1 Sets</vt:lpstr>
      <vt:lpstr>Generation 1 Sets</vt:lpstr>
      <vt:lpstr>Generation 1 Sets</vt:lpstr>
      <vt:lpstr>Generation 1 Sets</vt:lpstr>
      <vt:lpstr>Generation 1 Sets</vt:lpstr>
      <vt:lpstr>In &amp; Out Sets after Generation 1</vt:lpstr>
      <vt:lpstr>Generation 2 In and Out Sets</vt:lpstr>
      <vt:lpstr>Final In and Out Sets</vt:lpstr>
      <vt:lpstr>Final Result of Analysis</vt:lpstr>
      <vt:lpstr>Final Result of Analysis</vt:lpstr>
      <vt:lpstr>Name Resolution</vt:lpstr>
      <vt:lpstr>Name Resolution</vt:lpstr>
      <vt:lpstr>Now with Locals ;-)</vt:lpstr>
      <vt:lpstr>Now with Locals And Scopes</vt:lpstr>
      <vt:lpstr>Name Resolution</vt:lpstr>
      <vt:lpstr>Symbol Tables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Final Results</vt:lpstr>
      <vt:lpstr>Conclusion</vt:lpstr>
      <vt:lpstr>Conclusion</vt:lpstr>
      <vt:lpstr>Slide 56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Static Scoping and Name Resolution for Mobile Processes with Polymorphic Interfaces</dc:title>
  <dc:creator>Matt Pedersen</dc:creator>
  <cp:lastModifiedBy>Matt Pedersen</cp:lastModifiedBy>
  <cp:revision>23</cp:revision>
  <dcterms:created xsi:type="dcterms:W3CDTF">2011-06-20T08:31:53Z</dcterms:created>
  <dcterms:modified xsi:type="dcterms:W3CDTF">2011-06-20T12:39:23Z</dcterms:modified>
</cp:coreProperties>
</file>