
<file path=[Content_Types].xml><?xml version="1.0" encoding="utf-8"?>
<Types xmlns="http://schemas.openxmlformats.org/package/2006/content-types">
  <Default Extension="rels" ContentType="application/vnd.openxmlformats-package.relationships+xml"/>
  <Override PartName="/ppt/slides/slide14.xml" ContentType="application/vnd.openxmlformats-officedocument.presentationml.slide+xml"/>
  <Override PartName="/ppt/slides/slide62.xml" ContentType="application/vnd.openxmlformats-officedocument.presentationml.slide+xml"/>
  <Default Extension="xml" ContentType="application/xml"/>
  <Override PartName="/ppt/slides/slide45.xml" ContentType="application/vnd.openxmlformats-officedocument.presentationml.slide+xml"/>
  <Override PartName="/ppt/tableStyles.xml" ContentType="application/vnd.openxmlformats-officedocument.presentationml.tableStyles+xml"/>
  <Override PartName="/ppt/notesSlides/notesSlide1.xml" ContentType="application/vnd.openxmlformats-officedocument.presentationml.notesSlide+xml"/>
  <Override PartName="/ppt/slides/slide28.xml" ContentType="application/vnd.openxmlformats-officedocument.presentationml.slide+xml"/>
  <Override PartName="/ppt/slides/slide54.xml" ContentType="application/vnd.openxmlformats-officedocument.presentationml.slide+xml"/>
  <Override PartName="/ppt/slides/slide21.xml" ContentType="application/vnd.openxmlformats-officedocument.presentationml.slide+xml"/>
  <Override PartName="/ppt/slides/slide37.xml" ContentType="application/vnd.openxmlformats-officedocument.presentationml.slide+xml"/>
  <Override PartName="/ppt/slides/slide5.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docProps/core.xml" ContentType="application/vnd.openxmlformats-package.core-properties+xml"/>
  <Override PartName="/ppt/slides/slide61.xml" ContentType="application/vnd.openxmlformats-officedocument.presentationml.slide+xml"/>
  <Override PartName="/ppt/slides/slide44.xml" ContentType="application/vnd.openxmlformats-officedocument.presentationml.slide+xml"/>
  <Override PartName="/ppt/slides/slide27.xml" ContentType="application/vnd.openxmlformats-officedocument.presentationml.slide+xml"/>
  <Override PartName="/ppt/slides/slide53.xml" ContentType="application/vnd.openxmlformats-officedocument.presentationml.slide+xml"/>
  <Override PartName="/ppt/slides/slide20.xml" ContentType="application/vnd.openxmlformats-officedocument.presentationml.slide+xml"/>
  <Override PartName="/ppt/slides/slide36.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Layouts/slideLayout4.xml" ContentType="application/vnd.openxmlformats-officedocument.presentationml.slideLayout+xml"/>
  <Default Extension="png" ContentType="image/png"/>
  <Override PartName="/ppt/slides/slide12.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slides/slide43.xml" ContentType="application/vnd.openxmlformats-officedocument.presentationml.slide+xml"/>
  <Override PartName="/ppt/slides/slide59.xml" ContentType="application/vnd.openxmlformats-officedocument.presentationml.slide+xml"/>
  <Override PartName="/ppt/slides/slide26.xml" ContentType="application/vnd.openxmlformats-officedocument.presentationml.slide+xml"/>
  <Override PartName="/ppt/slides/slide52.xml" ContentType="application/vnd.openxmlformats-officedocument.presentationml.slide+xml"/>
  <Override PartName="/ppt/slides/slide35.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Layouts/slideLayout3.xml" ContentType="application/vnd.openxmlformats-officedocument.presentationml.slideLayout+xml"/>
  <Override PartName="/ppt/slides/slide11.xml" ContentType="application/vnd.openxmlformats-officedocument.presentationml.slide+xml"/>
  <Override PartName="/ppt/slides/slide49.xml" ContentType="application/vnd.openxmlformats-officedocument.presentationml.slide+xml"/>
  <Override PartName="/ppt/slides/slide42.xml" ContentType="application/vnd.openxmlformats-officedocument.presentationml.slide+xml"/>
  <Override PartName="/ppt/slides/slide58.xml" ContentType="application/vnd.openxmlformats-officedocument.presentationml.slide+xml"/>
  <Override PartName="/ppt/slides/slide25.xml" ContentType="application/vnd.openxmlformats-officedocument.presentationml.slide+xml"/>
  <Override PartName="/ppt/slides/slide51.xml" ContentType="application/vnd.openxmlformats-officedocument.presentationml.slide+xml"/>
  <Override PartName="/ppt/slides/slide9.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slides/slide10.xml" ContentType="application/vnd.openxmlformats-officedocument.presentationml.slide+xml"/>
  <Override PartName="/docProps/app.xml" ContentType="application/vnd.openxmlformats-officedocument.extended-properties+xml"/>
  <Override PartName="/ppt/slides/slide48.xml" ContentType="application/vnd.openxmlformats-officedocument.presentationml.slide+xml"/>
  <Override PartName="/ppt/slides/slide41.xml" ContentType="application/vnd.openxmlformats-officedocument.presentationml.slide+xml"/>
  <Override PartName="/ppt/slides/slide57.xml" ContentType="application/vnd.openxmlformats-officedocument.presentationml.slide+xml"/>
  <Override PartName="/ppt/slideLayouts/slideLayout12.xml" ContentType="application/vnd.openxmlformats-officedocument.presentationml.slideLayout+xml"/>
  <Override PartName="/ppt/slides/slide24.xml" ContentType="application/vnd.openxmlformats-officedocument.presentationml.slide+xml"/>
  <Override PartName="/ppt/slides/slide50.xml" ContentType="application/vnd.openxmlformats-officedocument.presentationml.slide+xml"/>
  <Override PartName="/ppt/slides/slide8.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slides/slide47.xml" ContentType="application/vnd.openxmlformats-officedocument.presentationml.slide+xml"/>
  <Override PartName="/ppt/slides/slide40.xml" ContentType="application/vnd.openxmlformats-officedocument.presentationml.slide+xml"/>
  <Override PartName="/ppt/theme/theme2.xml" ContentType="application/vnd.openxmlformats-officedocument.theme+xml"/>
  <Override PartName="/ppt/slides/slide56.xml" ContentType="application/vnd.openxmlformats-officedocument.presentationml.slide+xml"/>
  <Override PartName="/ppt/slideLayouts/slideLayout11.xml" ContentType="application/vnd.openxmlformats-officedocument.presentationml.slideLayout+xml"/>
  <Override PartName="/ppt/slides/slide39.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Layouts/slideLayout7.xml" ContentType="application/vnd.openxmlformats-officedocument.presentationml.slideLayout+xml"/>
  <Override PartName="/ppt/slides/slide32.xml" ContentType="application/vnd.openxmlformats-officedocument.presentationml.slide+xml"/>
  <Override PartName="/ppt/notesMasters/notesMaster1.xml" ContentType="application/vnd.openxmlformats-officedocument.presentationml.notesMaster+xml"/>
  <Override PartName="/ppt/slides/slide15.xml" ContentType="application/vnd.openxmlformats-officedocument.presentationml.slide+xml"/>
  <Override PartName="/ppt/slides/slide46.xml" ContentType="application/vnd.openxmlformats-officedocument.presentationml.slide+xml"/>
  <Override PartName="/ppt/slides/slide29.xml" ContentType="application/vnd.openxmlformats-officedocument.presentationml.slide+xml"/>
  <Override PartName="/ppt/slides/slide55.xml" ContentType="application/vnd.openxmlformats-officedocument.presentationml.slide+xml"/>
  <Override PartName="/ppt/theme/theme1.xml" ContentType="application/vnd.openxmlformats-officedocument.theme+xml"/>
  <Override PartName="/ppt/slides/slide22.xml" ContentType="application/vnd.openxmlformats-officedocument.presentationml.slide+xml"/>
  <Override PartName="/ppt/slides/slide38.xml" ContentType="application/vnd.openxmlformats-officedocument.presentationml.slide+xml"/>
  <Override PartName="/ppt/presentation.xml" ContentType="application/vnd.openxmlformats-officedocument.presentationml.presentation.main+xml"/>
  <Override PartName="/ppt/slides/slide6.xml" ContentType="application/vnd.openxmlformats-officedocument.presentationml.slide+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s/slide31.xml" ContentType="application/vnd.openxmlformats-officedocument.presentationml.slide+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60" r:id="rId1"/>
  </p:sldMasterIdLst>
  <p:notesMasterIdLst>
    <p:notesMasterId r:id="rId64"/>
  </p:notesMasterIdLst>
  <p:sldIdLst>
    <p:sldId id="256" r:id="rId2"/>
    <p:sldId id="279" r:id="rId3"/>
    <p:sldId id="280" r:id="rId4"/>
    <p:sldId id="272" r:id="rId5"/>
    <p:sldId id="286" r:id="rId6"/>
    <p:sldId id="283" r:id="rId7"/>
    <p:sldId id="284" r:id="rId8"/>
    <p:sldId id="285" r:id="rId9"/>
    <p:sldId id="288" r:id="rId10"/>
    <p:sldId id="289" r:id="rId11"/>
    <p:sldId id="309" r:id="rId12"/>
    <p:sldId id="310" r:id="rId13"/>
    <p:sldId id="311" r:id="rId14"/>
    <p:sldId id="312" r:id="rId15"/>
    <p:sldId id="313" r:id="rId16"/>
    <p:sldId id="314" r:id="rId17"/>
    <p:sldId id="315" r:id="rId18"/>
    <p:sldId id="316" r:id="rId19"/>
    <p:sldId id="317" r:id="rId20"/>
    <p:sldId id="318" r:id="rId21"/>
    <p:sldId id="319" r:id="rId22"/>
    <p:sldId id="322" r:id="rId23"/>
    <p:sldId id="320" r:id="rId24"/>
    <p:sldId id="321" r:id="rId25"/>
    <p:sldId id="293" r:id="rId26"/>
    <p:sldId id="257" r:id="rId27"/>
    <p:sldId id="298" r:id="rId28"/>
    <p:sldId id="258" r:id="rId29"/>
    <p:sldId id="273" r:id="rId30"/>
    <p:sldId id="274" r:id="rId31"/>
    <p:sldId id="275" r:id="rId32"/>
    <p:sldId id="276" r:id="rId33"/>
    <p:sldId id="302" r:id="rId34"/>
    <p:sldId id="277" r:id="rId35"/>
    <p:sldId id="303" r:id="rId36"/>
    <p:sldId id="305" r:id="rId37"/>
    <p:sldId id="304" r:id="rId38"/>
    <p:sldId id="301" r:id="rId39"/>
    <p:sldId id="300" r:id="rId40"/>
    <p:sldId id="306" r:id="rId41"/>
    <p:sldId id="297" r:id="rId42"/>
    <p:sldId id="259" r:id="rId43"/>
    <p:sldId id="291" r:id="rId44"/>
    <p:sldId id="261" r:id="rId45"/>
    <p:sldId id="262" r:id="rId46"/>
    <p:sldId id="260" r:id="rId47"/>
    <p:sldId id="296" r:id="rId48"/>
    <p:sldId id="264" r:id="rId49"/>
    <p:sldId id="294" r:id="rId50"/>
    <p:sldId id="265" r:id="rId51"/>
    <p:sldId id="295" r:id="rId52"/>
    <p:sldId id="266" r:id="rId53"/>
    <p:sldId id="267" r:id="rId54"/>
    <p:sldId id="290" r:id="rId55"/>
    <p:sldId id="268" r:id="rId56"/>
    <p:sldId id="269" r:id="rId57"/>
    <p:sldId id="307" r:id="rId58"/>
    <p:sldId id="323" r:id="rId59"/>
    <p:sldId id="270" r:id="rId60"/>
    <p:sldId id="271" r:id="rId61"/>
    <p:sldId id="308" r:id="rId62"/>
    <p:sldId id="299"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1024" y="-13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notesMaster" Target="notesMasters/notesMaster1.xml"/><Relationship Id="rId65" Type="http://schemas.openxmlformats.org/officeDocument/2006/relationships/printerSettings" Target="printerSettings/printerSettings1.bin"/><Relationship Id="rId66" Type="http://schemas.openxmlformats.org/officeDocument/2006/relationships/presProps" Target="presProps.xml"/><Relationship Id="rId67" Type="http://schemas.openxmlformats.org/officeDocument/2006/relationships/viewProps" Target="viewProps.xml"/><Relationship Id="rId68" Type="http://schemas.openxmlformats.org/officeDocument/2006/relationships/theme" Target="theme/theme1.xml"/><Relationship Id="rId69"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66E4E2-23EC-1446-9A88-DAA3DB9CBDCF}" type="datetimeFigureOut">
              <a:rPr lang="en-US" smtClean="0"/>
              <a:pPr/>
              <a:t>8/26/13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12DAED-E8BF-6A4D-8929-F9B4DD48686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E12DAED-E8BF-6A4D-8929-F9B4DD486866}"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8/26/13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pPr/>
              <a:t>8/26/13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pPr/>
              <a:t>8/26/13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pPr/>
              <a:t>8/26/13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pPr/>
              <a:t>8/26/13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pPr/>
              <a:t>8/26/13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pPr/>
              <a:t>8/26/13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pPr/>
              <a:t>8/26/13</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1" y="1297978"/>
            <a:ext cx="6498158" cy="1383133"/>
          </a:xfrm>
        </p:spPr>
        <p:txBody>
          <a:bodyPr/>
          <a:lstStyle/>
          <a:p>
            <a:r>
              <a:rPr lang="en-US" sz="3600" dirty="0" err="1" smtClean="0"/>
              <a:t>ProcessJ</a:t>
            </a:r>
            <a:r>
              <a:rPr lang="en-US" sz="3600" dirty="0" smtClean="0"/>
              <a:t>: A Possible Future of Process-Oriented Design</a:t>
            </a:r>
            <a:endParaRPr lang="en-US" sz="3600" dirty="0"/>
          </a:p>
        </p:txBody>
      </p:sp>
      <p:sp>
        <p:nvSpPr>
          <p:cNvPr id="3" name="Subtitle 2"/>
          <p:cNvSpPr>
            <a:spLocks noGrp="1"/>
          </p:cNvSpPr>
          <p:nvPr>
            <p:ph type="subTitle" idx="1"/>
          </p:nvPr>
        </p:nvSpPr>
        <p:spPr>
          <a:xfrm>
            <a:off x="1322921" y="2949222"/>
            <a:ext cx="6498159" cy="1851901"/>
          </a:xfrm>
        </p:spPr>
        <p:txBody>
          <a:bodyPr>
            <a:normAutofit/>
          </a:bodyPr>
          <a:lstStyle/>
          <a:p>
            <a:r>
              <a:rPr lang="en-US" dirty="0"/>
              <a:t>Jan </a:t>
            </a:r>
            <a:r>
              <a:rPr lang="en-US" dirty="0" err="1"/>
              <a:t>Bækgaard</a:t>
            </a:r>
            <a:r>
              <a:rPr lang="en-US" dirty="0"/>
              <a:t> </a:t>
            </a:r>
            <a:r>
              <a:rPr lang="en-US" dirty="0" smtClean="0"/>
              <a:t>Pedersen (UNLV)</a:t>
            </a:r>
          </a:p>
          <a:p>
            <a:r>
              <a:rPr lang="en-US" dirty="0" smtClean="0"/>
              <a:t>Marc L. Smith (Vassar)</a:t>
            </a:r>
          </a:p>
          <a:p>
            <a:r>
              <a:rPr lang="en-US" dirty="0" smtClean="0"/>
              <a:t>CPA-2013</a:t>
            </a:r>
          </a:p>
          <a:p>
            <a:r>
              <a:rPr lang="en-US" dirty="0" smtClean="0"/>
              <a:t>25-28 August 2013</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569378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chemeClr val="bg1">
                  <a:lumMod val="75000"/>
                </a:schemeClr>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chemeClr val="bg1">
                  <a:lumMod val="75000"/>
                </a:schemeClr>
              </a:solidFill>
            </a:endParaRPr>
          </a:p>
        </p:txBody>
      </p:sp>
      <p:sp>
        <p:nvSpPr>
          <p:cNvPr id="13317" name="Rectangle 4"/>
          <p:cNvSpPr>
            <a:spLocks noChangeArrowheads="1"/>
          </p:cNvSpPr>
          <p:nvPr/>
        </p:nvSpPr>
        <p:spPr bwMode="auto">
          <a:xfrm>
            <a:off x="8382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language</a:t>
            </a:r>
            <a:endParaRPr lang="en-US" dirty="0">
              <a:solidFill>
                <a:schemeClr val="bg1">
                  <a:lumMod val="75000"/>
                </a:schemeClr>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compiler</a:t>
            </a:r>
            <a:endParaRPr lang="en-US" dirty="0">
              <a:solidFill>
                <a:schemeClr val="bg1">
                  <a:lumMod val="75000"/>
                </a:schemeClr>
              </a:solidFill>
            </a:endParaRPr>
          </a:p>
        </p:txBody>
      </p:sp>
      <p:sp>
        <p:nvSpPr>
          <p:cNvPr id="13319" name="Rectangle 7"/>
          <p:cNvSpPr>
            <a:spLocks noChangeArrowheads="1"/>
          </p:cNvSpPr>
          <p:nvPr/>
        </p:nvSpPr>
        <p:spPr bwMode="auto">
          <a:xfrm>
            <a:off x="3962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Runtime</a:t>
            </a:r>
          </a:p>
          <a:p>
            <a:pPr algn="ctr"/>
            <a:r>
              <a:rPr lang="en-US" sz="1600" dirty="0">
                <a:solidFill>
                  <a:schemeClr val="bg1">
                    <a:lumMod val="75000"/>
                  </a:schemeClr>
                </a:solidFill>
              </a:rPr>
              <a:t>(</a:t>
            </a:r>
            <a:r>
              <a:rPr lang="en-US" sz="1600" dirty="0" err="1">
                <a:solidFill>
                  <a:schemeClr val="bg1">
                    <a:lumMod val="75000"/>
                  </a:schemeClr>
                </a:solidFill>
              </a:rPr>
              <a:t>ccsp</a:t>
            </a:r>
            <a:r>
              <a:rPr lang="en-US" sz="1600" dirty="0">
                <a:solidFill>
                  <a:schemeClr val="bg1">
                    <a:lumMod val="75000"/>
                  </a:schemeClr>
                </a:solidFill>
              </a:rPr>
              <a:t>)</a:t>
            </a:r>
            <a:endParaRPr lang="en-US" dirty="0">
              <a:solidFill>
                <a:schemeClr val="bg1">
                  <a:lumMod val="75000"/>
                </a:schemeClr>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IDE/GUI</a:t>
            </a:r>
            <a:endParaRPr lang="en-US" dirty="0">
              <a:solidFill>
                <a:schemeClr val="bg1">
                  <a:lumMod val="75000"/>
                </a:schemeClr>
              </a:solidFill>
            </a:endParaRPr>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Process</a:t>
            </a:r>
          </a:p>
          <a:p>
            <a:pPr algn="ctr"/>
            <a:r>
              <a:rPr lang="en-US" sz="1600" dirty="0">
                <a:solidFill>
                  <a:schemeClr val="bg1">
                    <a:lumMod val="75000"/>
                  </a:schemeClr>
                </a:solidFill>
              </a:rPr>
              <a:t>repo.</a:t>
            </a:r>
            <a:endParaRPr lang="en-US" dirty="0">
              <a:solidFill>
                <a:schemeClr val="bg1">
                  <a:lumMod val="75000"/>
                </a:schemeClr>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CSP</a:t>
            </a:r>
          </a:p>
          <a:p>
            <a:pPr algn="ctr"/>
            <a:r>
              <a:rPr lang="en-US" sz="1600" dirty="0">
                <a:solidFill>
                  <a:schemeClr val="bg1">
                    <a:lumMod val="75000"/>
                  </a:schemeClr>
                </a:solidFill>
              </a:rPr>
              <a:t>scripts</a:t>
            </a:r>
            <a:endParaRPr lang="en-US" dirty="0">
              <a:solidFill>
                <a:schemeClr val="bg1">
                  <a:lumMod val="75000"/>
                </a:schemeClr>
              </a:solidFill>
            </a:endParaRPr>
          </a:p>
        </p:txBody>
      </p:sp>
      <p:sp>
        <p:nvSpPr>
          <p:cNvPr id="13323" name="Rectangle 15"/>
          <p:cNvSpPr>
            <a:spLocks noChangeArrowheads="1"/>
          </p:cNvSpPr>
          <p:nvPr/>
        </p:nvSpPr>
        <p:spPr bwMode="auto">
          <a:xfrm>
            <a:off x="8382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Notes</a:t>
            </a:r>
            <a:endParaRPr lang="en-US"/>
          </a:p>
        </p:txBody>
      </p:sp>
      <p:sp>
        <p:nvSpPr>
          <p:cNvPr id="13324" name="Rectangle 16"/>
          <p:cNvSpPr>
            <a:spLocks noChangeArrowheads="1"/>
          </p:cNvSpPr>
          <p:nvPr/>
        </p:nvSpPr>
        <p:spPr bwMode="auto">
          <a:xfrm>
            <a:off x="2438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Learning</a:t>
            </a:r>
          </a:p>
          <a:p>
            <a:pPr algn="ctr"/>
            <a:r>
              <a:rPr lang="en-US" sz="1600"/>
              <a:t>material</a:t>
            </a:r>
            <a:endParaRPr lang="en-US"/>
          </a:p>
        </p:txBody>
      </p:sp>
      <p:sp>
        <p:nvSpPr>
          <p:cNvPr id="13325" name="Rectangle 17"/>
          <p:cNvSpPr>
            <a:spLocks noChangeArrowheads="1"/>
          </p:cNvSpPr>
          <p:nvPr/>
        </p:nvSpPr>
        <p:spPr bwMode="auto">
          <a:xfrm>
            <a:off x="24384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Books</a:t>
            </a:r>
            <a:endParaRPr lang="en-US"/>
          </a:p>
        </p:txBody>
      </p:sp>
      <p:sp>
        <p:nvSpPr>
          <p:cNvPr id="13326" name="Rectangle 18"/>
          <p:cNvSpPr>
            <a:spLocks noChangeArrowheads="1"/>
          </p:cNvSpPr>
          <p:nvPr/>
        </p:nvSpPr>
        <p:spPr bwMode="auto">
          <a:xfrm>
            <a:off x="40386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Lecture</a:t>
            </a:r>
          </a:p>
          <a:p>
            <a:pPr algn="ctr"/>
            <a:r>
              <a:rPr lang="en-US" sz="1600"/>
              <a:t>material</a:t>
            </a:r>
            <a:endParaRPr lang="en-US"/>
          </a:p>
        </p:txBody>
      </p:sp>
      <p:sp>
        <p:nvSpPr>
          <p:cNvPr id="13327" name="Rectangle 19"/>
          <p:cNvSpPr>
            <a:spLocks noChangeArrowheads="1"/>
          </p:cNvSpPr>
          <p:nvPr/>
        </p:nvSpPr>
        <p:spPr bwMode="auto">
          <a:xfrm>
            <a:off x="3962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Course</a:t>
            </a:r>
          </a:p>
          <a:p>
            <a:pPr algn="ctr"/>
            <a:r>
              <a:rPr lang="en-US" sz="1600"/>
              <a:t>templates</a:t>
            </a:r>
            <a:endParaRPr lang="en-US"/>
          </a:p>
        </p:txBody>
      </p:sp>
      <p:sp>
        <p:nvSpPr>
          <p:cNvPr id="13328" name="Rectangle 20"/>
          <p:cNvSpPr>
            <a:spLocks noChangeArrowheads="1"/>
          </p:cNvSpPr>
          <p:nvPr/>
        </p:nvSpPr>
        <p:spPr bwMode="auto">
          <a:xfrm>
            <a:off x="5943600" y="4876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Slides</a:t>
            </a:r>
            <a:endParaRPr lang="en-US"/>
          </a:p>
        </p:txBody>
      </p:sp>
      <p:sp>
        <p:nvSpPr>
          <p:cNvPr id="13329" name="Rectangle 21"/>
          <p:cNvSpPr>
            <a:spLocks noChangeArrowheads="1"/>
          </p:cNvSpPr>
          <p:nvPr/>
        </p:nvSpPr>
        <p:spPr bwMode="auto">
          <a:xfrm>
            <a:off x="5943600" y="58674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Videos</a:t>
            </a:r>
            <a:endParaRPr lang="en-US"/>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Web tool</a:t>
            </a:r>
          </a:p>
          <a:p>
            <a:pPr algn="ctr"/>
            <a:r>
              <a:rPr lang="en-US" sz="1600"/>
              <a:t>(teaching)</a:t>
            </a:r>
            <a:endParaRPr lang="en-US"/>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Executable</a:t>
            </a:r>
            <a:endParaRPr lang="en-US" dirty="0">
              <a:solidFill>
                <a:schemeClr val="bg1">
                  <a:lumMod val="75000"/>
                </a:schemeClr>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FDR</a:t>
            </a:r>
            <a:br>
              <a:rPr lang="en-US" sz="1600" dirty="0">
                <a:solidFill>
                  <a:schemeClr val="bg1">
                    <a:lumMod val="75000"/>
                  </a:schemeClr>
                </a:solidFill>
              </a:rPr>
            </a:br>
            <a:r>
              <a:rPr lang="en-US" sz="1600" dirty="0">
                <a:solidFill>
                  <a:schemeClr val="bg1">
                    <a:lumMod val="75000"/>
                  </a:schemeClr>
                </a:solidFill>
              </a:rPr>
              <a:t>verifier</a:t>
            </a:r>
            <a:endParaRPr lang="en-US" dirty="0">
              <a:solidFill>
                <a:schemeClr val="bg1">
                  <a:lumMod val="75000"/>
                </a:schemeClr>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Cloud</a:t>
            </a:r>
          </a:p>
          <a:p>
            <a:pPr algn="ctr"/>
            <a:r>
              <a:rPr lang="en-US" sz="1600" dirty="0">
                <a:solidFill>
                  <a:schemeClr val="bg1">
                    <a:lumMod val="75000"/>
                  </a:schemeClr>
                </a:solidFill>
              </a:rPr>
              <a:t>storage</a:t>
            </a:r>
            <a:endParaRPr lang="en-US" dirty="0">
              <a:solidFill>
                <a:schemeClr val="bg1">
                  <a:lumMod val="75000"/>
                </a:schemeClr>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 is Everything</a:t>
            </a:r>
            <a:endParaRPr lang="en-US" dirty="0"/>
          </a:p>
        </p:txBody>
      </p:sp>
      <p:sp>
        <p:nvSpPr>
          <p:cNvPr id="3" name="Content Placeholder 2"/>
          <p:cNvSpPr>
            <a:spLocks noGrp="1"/>
          </p:cNvSpPr>
          <p:nvPr>
            <p:ph idx="1"/>
          </p:nvPr>
        </p:nvSpPr>
        <p:spPr/>
        <p:txBody>
          <a:bodyPr>
            <a:normAutofit/>
          </a:bodyPr>
          <a:lstStyle/>
          <a:p>
            <a:r>
              <a:rPr lang="en-US" dirty="0" smtClean="0"/>
              <a:t>Process-Oriented Design</a:t>
            </a:r>
          </a:p>
          <a:p>
            <a:pPr lvl="1"/>
            <a:r>
              <a:rPr lang="en-US" dirty="0" smtClean="0"/>
              <a:t>We must teach it…</a:t>
            </a:r>
          </a:p>
          <a:p>
            <a:pPr lvl="1"/>
            <a:r>
              <a:rPr lang="en-US" dirty="0" smtClean="0"/>
              <a:t>…if we want students to learn it</a:t>
            </a:r>
          </a:p>
          <a:p>
            <a:r>
              <a:rPr lang="en-US" dirty="0" smtClean="0"/>
              <a:t>The longer we wait </a:t>
            </a:r>
          </a:p>
          <a:p>
            <a:pPr lvl="1"/>
            <a:r>
              <a:rPr lang="en-US" dirty="0" smtClean="0"/>
              <a:t>The harder it is to teach</a:t>
            </a:r>
          </a:p>
          <a:p>
            <a:pPr lvl="1"/>
            <a:r>
              <a:rPr lang="en-US" dirty="0" smtClean="0"/>
              <a:t>The harder it is to learn</a:t>
            </a:r>
          </a:p>
          <a:p>
            <a:r>
              <a:rPr lang="en-US" dirty="0" smtClean="0"/>
              <a:t>The longer we wait</a:t>
            </a:r>
          </a:p>
          <a:p>
            <a:pPr lvl="1"/>
            <a:r>
              <a:rPr lang="en-US" dirty="0" smtClean="0"/>
              <a:t>The less natural it feels</a:t>
            </a:r>
          </a:p>
          <a:p>
            <a:pPr lvl="1"/>
            <a:r>
              <a:rPr lang="en-US" dirty="0" smtClean="0"/>
              <a:t>The lower our chance of success</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1076025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is Everything</a:t>
            </a:r>
            <a:endParaRPr lang="en-US" dirty="0"/>
          </a:p>
        </p:txBody>
      </p:sp>
      <p:sp>
        <p:nvSpPr>
          <p:cNvPr id="3" name="Content Placeholder 2"/>
          <p:cNvSpPr>
            <a:spLocks noGrp="1"/>
          </p:cNvSpPr>
          <p:nvPr>
            <p:ph idx="1"/>
          </p:nvPr>
        </p:nvSpPr>
        <p:spPr/>
        <p:txBody>
          <a:bodyPr/>
          <a:lstStyle/>
          <a:p>
            <a:r>
              <a:rPr lang="en-US" dirty="0" smtClean="0"/>
              <a:t>Forget about </a:t>
            </a:r>
            <a:r>
              <a:rPr lang="en-US" dirty="0" err="1" smtClean="0"/>
              <a:t>ProcessJ</a:t>
            </a:r>
            <a:r>
              <a:rPr lang="en-US" dirty="0" smtClean="0"/>
              <a:t> for a moment…</a:t>
            </a:r>
            <a:br>
              <a:rPr lang="en-US" dirty="0" smtClean="0"/>
            </a:br>
            <a:r>
              <a:rPr lang="en-US" dirty="0" smtClean="0"/>
              <a:t>and programming languages</a:t>
            </a:r>
          </a:p>
          <a:p>
            <a:r>
              <a:rPr lang="en-US" dirty="0" smtClean="0"/>
              <a:t>Programming languages  </a:t>
            </a:r>
            <a:r>
              <a:rPr lang="en-US" dirty="0"/>
              <a:t> </a:t>
            </a:r>
            <a:r>
              <a:rPr lang="en-US" dirty="0" smtClean="0"/>
              <a:t>     Natural languages</a:t>
            </a:r>
          </a:p>
          <a:p>
            <a:r>
              <a:rPr lang="en-US" dirty="0" smtClean="0"/>
              <a:t>The language we speak shapes our thoughts</a:t>
            </a:r>
          </a:p>
          <a:p>
            <a:r>
              <a:rPr lang="en-US" dirty="0" smtClean="0"/>
              <a:t>Teach foreign languages too late </a:t>
            </a:r>
            <a:br>
              <a:rPr lang="en-US" dirty="0" smtClean="0"/>
            </a:br>
            <a:r>
              <a:rPr lang="en-US" dirty="0" smtClean="0"/>
              <a:t/>
            </a:r>
            <a:br>
              <a:rPr lang="en-US" dirty="0" smtClean="0"/>
            </a:br>
            <a:r>
              <a:rPr lang="en-US" dirty="0" smtClean="0"/>
              <a:t>             children unlikely to become multilingual</a:t>
            </a:r>
            <a:endParaRPr lang="en-US" dirty="0"/>
          </a:p>
        </p:txBody>
      </p:sp>
      <p:sp>
        <p:nvSpPr>
          <p:cNvPr id="6" name="Right Arrow 5"/>
          <p:cNvSpPr/>
          <p:nvPr/>
        </p:nvSpPr>
        <p:spPr>
          <a:xfrm>
            <a:off x="1125877" y="4594406"/>
            <a:ext cx="830724" cy="41148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Left-Right Arrow 6"/>
          <p:cNvSpPr/>
          <p:nvPr/>
        </p:nvSpPr>
        <p:spPr>
          <a:xfrm>
            <a:off x="4612249" y="2657528"/>
            <a:ext cx="618302" cy="309694"/>
          </a:xfrm>
          <a:prstGeom prst="leftRight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8619861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Programming Language is Everything</a:t>
            </a:r>
            <a:endParaRPr lang="en-US" dirty="0"/>
          </a:p>
        </p:txBody>
      </p:sp>
      <p:sp>
        <p:nvSpPr>
          <p:cNvPr id="3" name="Content Placeholder 2"/>
          <p:cNvSpPr>
            <a:spLocks noGrp="1"/>
          </p:cNvSpPr>
          <p:nvPr>
            <p:ph idx="1"/>
          </p:nvPr>
        </p:nvSpPr>
        <p:spPr/>
        <p:txBody>
          <a:bodyPr/>
          <a:lstStyle/>
          <a:p>
            <a:r>
              <a:rPr lang="en-US" dirty="0" smtClean="0"/>
              <a:t>The language we learn to program in shapes how we solve problems </a:t>
            </a:r>
          </a:p>
          <a:p>
            <a:r>
              <a:rPr lang="en-US" dirty="0" smtClean="0"/>
              <a:t>Teach concurrent languages too late </a:t>
            </a:r>
            <a:br>
              <a:rPr lang="en-US" dirty="0" smtClean="0"/>
            </a:br>
            <a:r>
              <a:rPr lang="en-US" dirty="0" smtClean="0"/>
              <a:t>students unlikely to become parallel programmers</a:t>
            </a:r>
          </a:p>
          <a:p>
            <a:r>
              <a:rPr lang="en-US" dirty="0" smtClean="0"/>
              <a:t>We may say we care more about concurrency and process-oriented design more than any language…</a:t>
            </a:r>
          </a:p>
          <a:p>
            <a:r>
              <a:rPr lang="en-US" dirty="0" smtClean="0"/>
              <a:t>…but without an accessible process-oriented language, concurrency remains inaccessible   </a:t>
            </a:r>
            <a:endParaRPr lang="en-US" dirty="0"/>
          </a:p>
        </p:txBody>
      </p:sp>
      <p:sp>
        <p:nvSpPr>
          <p:cNvPr id="6" name="Right Arrow 5"/>
          <p:cNvSpPr/>
          <p:nvPr/>
        </p:nvSpPr>
        <p:spPr>
          <a:xfrm>
            <a:off x="6384075" y="2598246"/>
            <a:ext cx="830724" cy="41148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AutoShape 12"/>
          <p:cNvSpPr>
            <a:spLocks noChangeArrowheads="1"/>
          </p:cNvSpPr>
          <p:nvPr/>
        </p:nvSpPr>
        <p:spPr bwMode="auto">
          <a:xfrm>
            <a:off x="4187154" y="5562601"/>
            <a:ext cx="741363" cy="762000"/>
          </a:xfrm>
          <a:prstGeom prst="smileyFace">
            <a:avLst>
              <a:gd name="adj" fmla="val -4653"/>
            </a:avLst>
          </a:prstGeom>
          <a:gradFill rotWithShape="0">
            <a:gsLst>
              <a:gs pos="0">
                <a:srgbClr val="FFFFFF"/>
              </a:gs>
              <a:gs pos="100000">
                <a:srgbClr val="FF00FF"/>
              </a:gs>
            </a:gsLst>
            <a:path path="shape">
              <a:fillToRect l="50000" t="50000" r="50000" b="50000"/>
            </a:path>
          </a:gradFill>
          <a:ln w="12700" cap="sq">
            <a:solidFill>
              <a:schemeClr val="tx1"/>
            </a:solidFill>
            <a:round/>
            <a:headEnd type="none" w="sm" len="sm"/>
            <a:tailEnd type="none" w="sm" len="sm"/>
          </a:ln>
          <a:effectLst>
            <a:outerShdw blurRad="63500" dist="38099" dir="2700000" algn="ctr" rotWithShape="0">
              <a:schemeClr val="bg2">
                <a:alpha val="74998"/>
              </a:schemeClr>
            </a:outerShdw>
          </a:effectLst>
        </p:spPr>
        <p:txBody>
          <a:bodyPr wrap="none" anchor="ctr"/>
          <a:lstStyle/>
          <a:p>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46474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Wrong Debate(s)!</a:t>
            </a:r>
            <a:endParaRPr lang="en-US" dirty="0"/>
          </a:p>
        </p:txBody>
      </p:sp>
      <p:sp>
        <p:nvSpPr>
          <p:cNvPr id="3" name="Content Placeholder 2"/>
          <p:cNvSpPr>
            <a:spLocks noGrp="1"/>
          </p:cNvSpPr>
          <p:nvPr>
            <p:ph idx="1"/>
          </p:nvPr>
        </p:nvSpPr>
        <p:spPr/>
        <p:txBody>
          <a:bodyPr>
            <a:normAutofit/>
          </a:bodyPr>
          <a:lstStyle/>
          <a:p>
            <a:r>
              <a:rPr lang="en-US" dirty="0" smtClean="0"/>
              <a:t>The CS Education community has been debating the wrong things: </a:t>
            </a:r>
          </a:p>
          <a:p>
            <a:pPr lvl="1"/>
            <a:r>
              <a:rPr lang="en-US" dirty="0" smtClean="0"/>
              <a:t>FP </a:t>
            </a:r>
            <a:r>
              <a:rPr lang="en-US" dirty="0" err="1" smtClean="0"/>
              <a:t>vs</a:t>
            </a:r>
            <a:r>
              <a:rPr lang="en-US" dirty="0" smtClean="0"/>
              <a:t> OOP ?</a:t>
            </a:r>
          </a:p>
          <a:p>
            <a:pPr lvl="1"/>
            <a:r>
              <a:rPr lang="en-US" dirty="0" smtClean="0"/>
              <a:t>Objects first </a:t>
            </a:r>
            <a:r>
              <a:rPr lang="en-US" dirty="0" err="1" smtClean="0"/>
              <a:t>vs</a:t>
            </a:r>
            <a:r>
              <a:rPr lang="en-US" dirty="0" smtClean="0"/>
              <a:t> Objects early </a:t>
            </a:r>
            <a:r>
              <a:rPr lang="en-US" dirty="0" err="1" smtClean="0"/>
              <a:t>vs</a:t>
            </a:r>
            <a:r>
              <a:rPr lang="en-US" dirty="0" smtClean="0"/>
              <a:t> Objects later </a:t>
            </a:r>
            <a:r>
              <a:rPr lang="en-US" dirty="0" err="1" smtClean="0"/>
              <a:t>vs</a:t>
            </a:r>
            <a:r>
              <a:rPr lang="en-US" dirty="0" smtClean="0"/>
              <a:t> Objects late ?</a:t>
            </a:r>
          </a:p>
          <a:p>
            <a:r>
              <a:rPr lang="en-US" dirty="0" smtClean="0"/>
              <a:t>What about: Sequential </a:t>
            </a:r>
            <a:r>
              <a:rPr lang="en-US" dirty="0" err="1" smtClean="0"/>
              <a:t>vs</a:t>
            </a:r>
            <a:r>
              <a:rPr lang="en-US" dirty="0" smtClean="0"/>
              <a:t> Concurrent ?</a:t>
            </a:r>
          </a:p>
          <a:p>
            <a:pPr lvl="1"/>
            <a:r>
              <a:rPr lang="en-US" dirty="0" smtClean="0"/>
              <a:t>The debate that hasn’t happened</a:t>
            </a:r>
            <a:r>
              <a:rPr lang="en-US" dirty="0"/>
              <a:t> </a:t>
            </a:r>
            <a:r>
              <a:rPr lang="en-US" dirty="0" smtClean="0"/>
              <a:t>(yet!)</a:t>
            </a:r>
          </a:p>
          <a:p>
            <a:pPr lvl="1"/>
            <a:r>
              <a:rPr lang="en-US" dirty="0" smtClean="0"/>
              <a:t>Institutional bias toward sequential!</a:t>
            </a:r>
          </a:p>
          <a:p>
            <a:pPr lvl="1"/>
            <a:r>
              <a:rPr lang="en-US" dirty="0" smtClean="0"/>
              <a:t>We teach it like we learned it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4326485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Race[condition]ism!</a:t>
            </a:r>
            <a:endParaRPr lang="en-US" dirty="0"/>
          </a:p>
        </p:txBody>
      </p:sp>
      <p:sp>
        <p:nvSpPr>
          <p:cNvPr id="3" name="Content Placeholder 2"/>
          <p:cNvSpPr>
            <a:spLocks noGrp="1"/>
          </p:cNvSpPr>
          <p:nvPr>
            <p:ph idx="1"/>
          </p:nvPr>
        </p:nvSpPr>
        <p:spPr/>
        <p:txBody>
          <a:bodyPr>
            <a:normAutofit lnSpcReduction="10000"/>
          </a:bodyPr>
          <a:lstStyle/>
          <a:p>
            <a:r>
              <a:rPr lang="en-US" dirty="0" smtClean="0"/>
              <a:t>Conventional wisdom: </a:t>
            </a:r>
          </a:p>
          <a:p>
            <a:pPr lvl="1"/>
            <a:r>
              <a:rPr lang="en-US" dirty="0" smtClean="0"/>
              <a:t>Concurrency is hard!</a:t>
            </a:r>
          </a:p>
          <a:p>
            <a:pPr lvl="2"/>
            <a:r>
              <a:rPr lang="en-US" dirty="0" smtClean="0"/>
              <a:t>Hard to write (from an ingrained sequential mindset)</a:t>
            </a:r>
          </a:p>
          <a:p>
            <a:pPr lvl="2"/>
            <a:r>
              <a:rPr lang="en-US" dirty="0" smtClean="0"/>
              <a:t>Hard to test (too many possible interleavings!)</a:t>
            </a:r>
          </a:p>
          <a:p>
            <a:pPr lvl="2"/>
            <a:r>
              <a:rPr lang="en-US" dirty="0" smtClean="0"/>
              <a:t>Hard to debug (</a:t>
            </a:r>
            <a:r>
              <a:rPr lang="en-US" dirty="0" err="1" smtClean="0"/>
              <a:t>Heisenbugs</a:t>
            </a:r>
            <a:r>
              <a:rPr lang="en-US" dirty="0" smtClean="0"/>
              <a:t>)</a:t>
            </a:r>
          </a:p>
          <a:p>
            <a:pPr lvl="1"/>
            <a:r>
              <a:rPr lang="en-US" dirty="0" smtClean="0"/>
              <a:t>In short: Hard to reason about!</a:t>
            </a:r>
          </a:p>
          <a:p>
            <a:r>
              <a:rPr lang="en-US" dirty="0" smtClean="0"/>
              <a:t>Conventional Wisdom is wrong!</a:t>
            </a:r>
          </a:p>
          <a:p>
            <a:r>
              <a:rPr lang="en-US" dirty="0" smtClean="0"/>
              <a:t>CW applies to particular models of concurrency</a:t>
            </a:r>
          </a:p>
          <a:p>
            <a:pPr lvl="2"/>
            <a:r>
              <a:rPr lang="en-US" dirty="0" smtClean="0"/>
              <a:t>Thread	s and Locks with shared memory</a:t>
            </a:r>
          </a:p>
          <a:p>
            <a:pPr lvl="2"/>
            <a:r>
              <a:rPr lang="en-US" dirty="0" smtClean="0"/>
              <a:t>Asynchronous message passing </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450066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trike="sngStrike" dirty="0" smtClean="0"/>
              <a:t>Special</a:t>
            </a:r>
            <a:r>
              <a:rPr lang="en-US" dirty="0" smtClean="0"/>
              <a:t> Sequential Interests</a:t>
            </a:r>
            <a:endParaRPr lang="en-US" dirty="0"/>
          </a:p>
        </p:txBody>
      </p:sp>
      <p:sp>
        <p:nvSpPr>
          <p:cNvPr id="3" name="Content Placeholder 2"/>
          <p:cNvSpPr>
            <a:spLocks noGrp="1"/>
          </p:cNvSpPr>
          <p:nvPr>
            <p:ph idx="1"/>
          </p:nvPr>
        </p:nvSpPr>
        <p:spPr>
          <a:xfrm>
            <a:off x="549275" y="1600200"/>
            <a:ext cx="8042276" cy="4841599"/>
          </a:xfrm>
        </p:spPr>
        <p:txBody>
          <a:bodyPr>
            <a:normAutofit fontScale="92500"/>
          </a:bodyPr>
          <a:lstStyle/>
          <a:p>
            <a:r>
              <a:rPr lang="en-US" dirty="0" smtClean="0"/>
              <a:t>Compositional blind spot!</a:t>
            </a:r>
          </a:p>
          <a:p>
            <a:r>
              <a:rPr lang="en-US" dirty="0" smtClean="0"/>
              <a:t>Sequential composition (in Java or your favorite OOL)</a:t>
            </a:r>
          </a:p>
          <a:p>
            <a:pPr lvl="1"/>
            <a:r>
              <a:rPr lang="en-US" dirty="0" smtClean="0"/>
              <a:t>Data composes (i.e., data structures)</a:t>
            </a:r>
          </a:p>
          <a:p>
            <a:pPr lvl="1"/>
            <a:r>
              <a:rPr lang="en-US" dirty="0" smtClean="0"/>
              <a:t>Code composes (i.e., code blocks)</a:t>
            </a:r>
          </a:p>
          <a:p>
            <a:pPr lvl="1"/>
            <a:r>
              <a:rPr lang="en-US" dirty="0" smtClean="0"/>
              <a:t>Data and Methods compose (i.e., classes)</a:t>
            </a:r>
          </a:p>
          <a:p>
            <a:pPr lvl="1"/>
            <a:r>
              <a:rPr lang="en-US" dirty="0" smtClean="0"/>
              <a:t>Classes compose (i.e., packages/libraries)</a:t>
            </a:r>
          </a:p>
          <a:p>
            <a:pPr lvl="1"/>
            <a:r>
              <a:rPr lang="en-US" dirty="0" smtClean="0"/>
              <a:t>Packages compose (i.e., frameworks)</a:t>
            </a:r>
          </a:p>
          <a:p>
            <a:r>
              <a:rPr lang="en-US" dirty="0" smtClean="0"/>
              <a:t>Concurrent Composition?</a:t>
            </a:r>
          </a:p>
          <a:p>
            <a:pPr lvl="1"/>
            <a:r>
              <a:rPr lang="en-US" dirty="0" smtClean="0"/>
              <a:t>Threads don’t compose               group of threads</a:t>
            </a:r>
          </a:p>
          <a:p>
            <a:pPr lvl="1"/>
            <a:r>
              <a:rPr lang="en-US" dirty="0" smtClean="0"/>
              <a:t>Asynchronous message passing               larger collection of objects and message buffers</a:t>
            </a:r>
          </a:p>
        </p:txBody>
      </p:sp>
      <p:sp>
        <p:nvSpPr>
          <p:cNvPr id="4" name="Right Arrow 3"/>
          <p:cNvSpPr/>
          <p:nvPr/>
        </p:nvSpPr>
        <p:spPr>
          <a:xfrm>
            <a:off x="4344216" y="5108864"/>
            <a:ext cx="830724" cy="41148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ight Arrow 4"/>
          <p:cNvSpPr/>
          <p:nvPr/>
        </p:nvSpPr>
        <p:spPr>
          <a:xfrm>
            <a:off x="5343226" y="5508902"/>
            <a:ext cx="830724" cy="41148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7259521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Process-Oriented Abstraction is Everything</a:t>
            </a:r>
            <a:endParaRPr lang="en-US" dirty="0"/>
          </a:p>
        </p:txBody>
      </p:sp>
      <p:sp>
        <p:nvSpPr>
          <p:cNvPr id="3" name="Content Placeholder 2"/>
          <p:cNvSpPr>
            <a:spLocks noGrp="1"/>
          </p:cNvSpPr>
          <p:nvPr>
            <p:ph idx="1"/>
          </p:nvPr>
        </p:nvSpPr>
        <p:spPr/>
        <p:txBody>
          <a:bodyPr/>
          <a:lstStyle/>
          <a:p>
            <a:r>
              <a:rPr lang="en-US" dirty="0" smtClean="0"/>
              <a:t>Compositional / Concurrency Abstraction</a:t>
            </a:r>
          </a:p>
          <a:p>
            <a:r>
              <a:rPr lang="en-US" dirty="0" smtClean="0"/>
              <a:t>Processes compose explicitly:</a:t>
            </a:r>
          </a:p>
          <a:p>
            <a:pPr lvl="1"/>
            <a:r>
              <a:rPr lang="en-US" dirty="0" smtClean="0"/>
              <a:t>Sequentially </a:t>
            </a:r>
          </a:p>
          <a:p>
            <a:pPr lvl="1"/>
            <a:r>
              <a:rPr lang="en-US" dirty="0" smtClean="0"/>
              <a:t>Parallel</a:t>
            </a:r>
          </a:p>
          <a:p>
            <a:pPr lvl="1"/>
            <a:r>
              <a:rPr lang="en-US" dirty="0" smtClean="0"/>
              <a:t>Choice (alternation)</a:t>
            </a:r>
          </a:p>
          <a:p>
            <a:r>
              <a:rPr lang="en-US" dirty="0" smtClean="0"/>
              <a:t>The composition of two or more processes is a process! (which can in turn be further composed)</a:t>
            </a:r>
          </a:p>
          <a:p>
            <a:r>
              <a:rPr lang="en-US" dirty="0" smtClean="0"/>
              <a:t>Reason about processes at an appropriate level of abstraction (internal hiding)</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52299122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Process-Oriented Design Makes All the Difference</a:t>
            </a:r>
            <a:endParaRPr lang="en-US" dirty="0"/>
          </a:p>
        </p:txBody>
      </p:sp>
      <p:sp>
        <p:nvSpPr>
          <p:cNvPr id="3" name="Content Placeholder 2"/>
          <p:cNvSpPr>
            <a:spLocks noGrp="1"/>
          </p:cNvSpPr>
          <p:nvPr>
            <p:ph idx="1"/>
          </p:nvPr>
        </p:nvSpPr>
        <p:spPr/>
        <p:txBody>
          <a:bodyPr>
            <a:normAutofit lnSpcReduction="10000"/>
          </a:bodyPr>
          <a:lstStyle/>
          <a:p>
            <a:r>
              <a:rPr lang="en-US" dirty="0" smtClean="0"/>
              <a:t>Lowest level processes are sequential</a:t>
            </a:r>
            <a:br>
              <a:rPr lang="en-US" dirty="0" smtClean="0"/>
            </a:br>
            <a:r>
              <a:rPr lang="en-US" dirty="0" smtClean="0"/>
              <a:t>CSP, after all, stands for</a:t>
            </a:r>
            <a:br>
              <a:rPr lang="en-US" dirty="0" smtClean="0"/>
            </a:br>
            <a:r>
              <a:rPr lang="en-US" dirty="0" smtClean="0"/>
              <a:t>Communicating Sequential Processes</a:t>
            </a:r>
          </a:p>
          <a:p>
            <a:r>
              <a:rPr lang="en-US" dirty="0" smtClean="0"/>
              <a:t>Parallel composition is just another choice for composition, alongside sequential (;) composition!</a:t>
            </a:r>
          </a:p>
          <a:p>
            <a:r>
              <a:rPr lang="en-US" dirty="0" smtClean="0"/>
              <a:t>With the right language and syntax, Process-Oriented design could be taught:</a:t>
            </a:r>
            <a:br>
              <a:rPr lang="en-US" dirty="0" smtClean="0"/>
            </a:br>
            <a:r>
              <a:rPr lang="en-US" dirty="0" smtClean="0"/>
              <a:t>First?</a:t>
            </a:r>
            <a:br>
              <a:rPr lang="en-US" dirty="0" smtClean="0"/>
            </a:br>
            <a:r>
              <a:rPr lang="en-US" dirty="0" smtClean="0"/>
              <a:t>Early?</a:t>
            </a:r>
            <a:br>
              <a:rPr lang="en-US" dirty="0" smtClean="0"/>
            </a:br>
            <a:r>
              <a:rPr lang="en-US" dirty="0" smtClean="0"/>
              <a:t>Later?</a:t>
            </a:r>
            <a:br>
              <a:rPr lang="en-US" dirty="0" smtClean="0"/>
            </a:br>
            <a:r>
              <a:rPr lang="en-US" dirty="0" smtClean="0"/>
              <a:t>Late?</a:t>
            </a:r>
            <a:endParaRPr lang="en-US" dirty="0"/>
          </a:p>
        </p:txBody>
      </p:sp>
      <p:sp>
        <p:nvSpPr>
          <p:cNvPr id="4" name="Up Arrow 3"/>
          <p:cNvSpPr/>
          <p:nvPr/>
        </p:nvSpPr>
        <p:spPr>
          <a:xfrm>
            <a:off x="2116535" y="4565754"/>
            <a:ext cx="343222" cy="1109437"/>
          </a:xfrm>
          <a:prstGeom prst="upArrow">
            <a:avLst/>
          </a:prstGeom>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5" name="TextBox 4"/>
          <p:cNvSpPr txBox="1"/>
          <p:nvPr/>
        </p:nvSpPr>
        <p:spPr>
          <a:xfrm>
            <a:off x="2677130" y="4929872"/>
            <a:ext cx="4919512" cy="369332"/>
          </a:xfrm>
          <a:prstGeom prst="rect">
            <a:avLst/>
          </a:prstGeom>
          <a:noFill/>
        </p:spPr>
        <p:txBody>
          <a:bodyPr wrap="square" rtlCol="0">
            <a:spAutoFit/>
          </a:bodyPr>
          <a:lstStyle/>
          <a:p>
            <a:r>
              <a:rPr lang="en-US" dirty="0" smtClean="0"/>
              <a:t>The earlier the better—let’s not debate this!</a:t>
            </a:r>
            <a:endParaRPr lang="en-US" dirty="0"/>
          </a:p>
        </p:txBody>
      </p:sp>
      <p:sp>
        <p:nvSpPr>
          <p:cNvPr id="6" name="AutoShape 3"/>
          <p:cNvSpPr>
            <a:spLocks noChangeArrowheads="1"/>
          </p:cNvSpPr>
          <p:nvPr/>
        </p:nvSpPr>
        <p:spPr bwMode="auto">
          <a:xfrm>
            <a:off x="7716202" y="4714967"/>
            <a:ext cx="741363" cy="762000"/>
          </a:xfrm>
          <a:prstGeom prst="smileyFace">
            <a:avLst>
              <a:gd name="adj" fmla="val 4653"/>
            </a:avLst>
          </a:prstGeom>
          <a:gradFill rotWithShape="0">
            <a:gsLst>
              <a:gs pos="0">
                <a:srgbClr val="FFFFFF"/>
              </a:gs>
              <a:gs pos="100000">
                <a:srgbClr val="66FF33"/>
              </a:gs>
            </a:gsLst>
            <a:path path="shape">
              <a:fillToRect l="50000" t="50000" r="50000" b="50000"/>
            </a:path>
          </a:gradFill>
          <a:ln w="12700" cap="sq">
            <a:solidFill>
              <a:schemeClr val="tx1"/>
            </a:solidFill>
            <a:round/>
            <a:headEnd type="none" w="sm" len="sm"/>
            <a:tailEnd type="none" w="sm" len="sm"/>
          </a:ln>
          <a:effectLst/>
          <a:extLs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380266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is Everything</a:t>
            </a:r>
            <a:endParaRPr lang="en-US" dirty="0"/>
          </a:p>
        </p:txBody>
      </p:sp>
      <p:pic>
        <p:nvPicPr>
          <p:cNvPr id="4" name="Picture 3" descr="Fig1.png"/>
          <p:cNvPicPr>
            <a:picLocks noChangeAspect="1"/>
          </p:cNvPicPr>
          <p:nvPr/>
        </p:nvPicPr>
        <p:blipFill>
          <a:blip r:embed="rId2">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tretch>
            <a:fillRect/>
          </a:stretch>
        </p:blipFill>
        <p:spPr>
          <a:xfrm>
            <a:off x="1247159" y="1444532"/>
            <a:ext cx="6635501" cy="4976626"/>
          </a:xfrm>
          <a:prstGeom prst="rect">
            <a:avLst/>
          </a:prstGeom>
        </p:spPr>
      </p:pic>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73445469"/>
      </p:ext>
    </p:extLst>
  </p:cSld>
  <p:clrMapOvr>
    <a:masterClrMapping/>
  </p:clrMapOvr>
  <mc:AlternateContent>
    <mc:Choice xmlns:mc="http://schemas.openxmlformats.org/markup-compatibility/2006" xmlns:p14="http://schemas.microsoft.com/office/powerpoint/2010/main" xmlns:p="http://schemas.openxmlformats.org/presentationml/2006/main" xmlns:r="http://schemas.openxmlformats.org/officeDocument/2006/relationships" xmlns:a="http://schemas.openxmlformats.org/drawingml/2006/main" xmlns=""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have to do ….</a:t>
            </a:r>
            <a:endParaRPr lang="en-US" dirty="0"/>
          </a:p>
        </p:txBody>
      </p:sp>
      <p:sp>
        <p:nvSpPr>
          <p:cNvPr id="3" name="Content Placeholder 2"/>
          <p:cNvSpPr>
            <a:spLocks noGrp="1"/>
          </p:cNvSpPr>
          <p:nvPr>
            <p:ph idx="1"/>
          </p:nvPr>
        </p:nvSpPr>
        <p:spPr>
          <a:xfrm>
            <a:off x="549274" y="1600201"/>
            <a:ext cx="8594725" cy="4343400"/>
          </a:xfrm>
        </p:spPr>
        <p:txBody>
          <a:bodyPr>
            <a:normAutofit/>
          </a:bodyPr>
          <a:lstStyle/>
          <a:p>
            <a:r>
              <a:rPr lang="en-US" dirty="0" smtClean="0"/>
              <a:t>Question: What do we have to do to </a:t>
            </a:r>
          </a:p>
          <a:p>
            <a:pPr lvl="1"/>
            <a:r>
              <a:rPr lang="en-US" dirty="0" smtClean="0"/>
              <a:t>spread the </a:t>
            </a:r>
            <a:r>
              <a:rPr lang="en-US" dirty="0" smtClean="0"/>
              <a:t>word</a:t>
            </a:r>
            <a:r>
              <a:rPr lang="en-US" dirty="0" smtClean="0"/>
              <a:t> </a:t>
            </a:r>
            <a:r>
              <a:rPr lang="en-US" dirty="0" smtClean="0"/>
              <a:t>about/use of </a:t>
            </a:r>
            <a:r>
              <a:rPr lang="en-US" dirty="0" smtClean="0"/>
              <a:t>process oriented design?</a:t>
            </a:r>
          </a:p>
          <a:p>
            <a:pPr lvl="1"/>
            <a:r>
              <a:rPr lang="en-US" dirty="0" smtClean="0"/>
              <a:t>make the experience more easily accessible?</a:t>
            </a:r>
            <a:endParaRPr lang="en-US" dirty="0" smtClean="0"/>
          </a:p>
          <a:p>
            <a:pPr lvl="1"/>
            <a:r>
              <a:rPr lang="en-US" dirty="0" smtClean="0"/>
              <a:t>c</a:t>
            </a:r>
            <a:r>
              <a:rPr lang="en-US" dirty="0" smtClean="0"/>
              <a:t>onvince </a:t>
            </a:r>
            <a:r>
              <a:rPr lang="en-US" dirty="0" smtClean="0"/>
              <a:t>the distributed programming community that it actually is a good idea?</a:t>
            </a:r>
          </a:p>
          <a:p>
            <a:pPr lvl="2"/>
            <a:r>
              <a:rPr lang="en-US" dirty="0" smtClean="0"/>
              <a:t>(This might include hostage taking)</a:t>
            </a:r>
          </a:p>
          <a:p>
            <a:pPr lvl="1"/>
            <a:r>
              <a:rPr lang="en-US" dirty="0" smtClean="0"/>
              <a:t>Show that it can actually be used for HPC?</a:t>
            </a:r>
          </a:p>
          <a:p>
            <a:pPr lvl="2">
              <a:buNone/>
            </a:pPr>
            <a:r>
              <a:rPr lang="en-US" dirty="0" smtClean="0"/>
              <a:t/>
            </a:r>
            <a:br>
              <a:rPr lang="en-US" dirty="0" smtClean="0"/>
            </a:br>
            <a:r>
              <a:rPr lang="en-US" dirty="0" smtClean="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Timing is Everything</a:t>
            </a:r>
            <a:endParaRPr lang="en-US" dirty="0"/>
          </a:p>
        </p:txBody>
      </p:sp>
      <p:sp>
        <p:nvSpPr>
          <p:cNvPr id="3" name="Content Placeholder 2"/>
          <p:cNvSpPr>
            <a:spLocks noGrp="1"/>
          </p:cNvSpPr>
          <p:nvPr>
            <p:ph idx="1"/>
          </p:nvPr>
        </p:nvSpPr>
        <p:spPr/>
        <p:txBody>
          <a:bodyPr/>
          <a:lstStyle/>
          <a:p>
            <a:r>
              <a:rPr lang="en-US" dirty="0" smtClean="0"/>
              <a:t>ACM/IEEE-CS Joint </a:t>
            </a:r>
            <a:r>
              <a:rPr lang="en-US" dirty="0"/>
              <a:t>Task Force for Computing Curricula.</a:t>
            </a:r>
            <a:r>
              <a:rPr lang="en-US" dirty="0" smtClean="0"/>
              <a:t> </a:t>
            </a:r>
            <a:r>
              <a:rPr lang="en-US" dirty="0"/>
              <a:t>Computer Science Curricula 2013, </a:t>
            </a:r>
            <a:r>
              <a:rPr lang="en-US" dirty="0" smtClean="0"/>
              <a:t>Ironman Draft</a:t>
            </a:r>
          </a:p>
          <a:p>
            <a:pPr lvl="1"/>
            <a:r>
              <a:rPr lang="en-US" dirty="0" smtClean="0"/>
              <a:t>includes for the first time Parallel Programming in the Core [undergraduate] Curriculum</a:t>
            </a:r>
          </a:p>
          <a:p>
            <a:pPr lvl="1"/>
            <a:r>
              <a:rPr lang="en-US" dirty="0" smtClean="0"/>
              <a:t>new Knowledge Area (KA): Parallel and Distributed Computing</a:t>
            </a:r>
          </a:p>
          <a:p>
            <a:pPr lvl="1"/>
            <a:r>
              <a:rPr lang="en-US" dirty="0" smtClean="0"/>
              <a:t>Concurrency is no longer an elective topic!</a:t>
            </a:r>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367932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is Everything</a:t>
            </a:r>
            <a:br>
              <a:rPr lang="en-US" dirty="0" smtClean="0"/>
            </a:br>
            <a:r>
              <a:rPr lang="en-US" dirty="0" smtClean="0"/>
              <a:t>(from the Ironman draft)</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i="1" dirty="0" smtClean="0"/>
              <a:t>“Parallel </a:t>
            </a:r>
            <a:r>
              <a:rPr lang="en-US" i="1" dirty="0"/>
              <a:t>computing: </a:t>
            </a:r>
            <a:r>
              <a:rPr lang="en-US" dirty="0"/>
              <a:t>Among the many changes to the Body of Knowledge compared to previous reports is a </a:t>
            </a:r>
            <a:r>
              <a:rPr lang="en-US" dirty="0">
                <a:solidFill>
                  <a:srgbClr val="FF0000"/>
                </a:solidFill>
              </a:rPr>
              <a:t>new Knowledge Area in Parallel and Distributed Computing</a:t>
            </a:r>
            <a:r>
              <a:rPr lang="en-US" dirty="0"/>
              <a:t>. An alternative structure for the Body of Knowledge would place relevant topics in other Knowledge Areas: parallel algorithms with algorithms, programming constructs in software-development focused areas, multi-core design with computer architecture, and so forth. We chose instead to provide guidance on the essential parallelism topics in one place. </a:t>
            </a:r>
            <a:r>
              <a:rPr lang="en-US" dirty="0">
                <a:solidFill>
                  <a:srgbClr val="FF0000"/>
                </a:solidFill>
              </a:rPr>
              <a:t>Some, but not all, curricula will likely have courses dedicated to parallelism, at least in the near term</a:t>
            </a:r>
            <a:r>
              <a:rPr lang="en-US" dirty="0" smtClean="0"/>
              <a:t>.”</a:t>
            </a:r>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30344523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From a Research Perspective</a:t>
            </a:r>
            <a:endParaRPr lang="en-US" dirty="0"/>
          </a:p>
        </p:txBody>
      </p:sp>
      <p:sp>
        <p:nvSpPr>
          <p:cNvPr id="3" name="Content Placeholder 2"/>
          <p:cNvSpPr>
            <a:spLocks noGrp="1"/>
          </p:cNvSpPr>
          <p:nvPr>
            <p:ph idx="1"/>
          </p:nvPr>
        </p:nvSpPr>
        <p:spPr/>
        <p:txBody>
          <a:bodyPr>
            <a:normAutofit lnSpcReduction="10000"/>
          </a:bodyPr>
          <a:lstStyle/>
          <a:p>
            <a:pPr>
              <a:buNone/>
            </a:pPr>
            <a:r>
              <a:rPr lang="en-US" sz="3600" baseline="30000" dirty="0" smtClean="0"/>
              <a:t>NSF Call for Proposals:</a:t>
            </a:r>
          </a:p>
          <a:p>
            <a:pPr>
              <a:buNone/>
            </a:pPr>
            <a:r>
              <a:rPr lang="en-US" sz="3600" baseline="30000" dirty="0" smtClean="0"/>
              <a:t>   “New programming </a:t>
            </a:r>
            <a:r>
              <a:rPr lang="en-US" sz="3600" baseline="30000" dirty="0" smtClean="0"/>
              <a:t>languages and </a:t>
            </a:r>
            <a:r>
              <a:rPr lang="en-US" sz="3600" baseline="30000" dirty="0" smtClean="0"/>
              <a:t>language mechanisms that support new computational models, </a:t>
            </a:r>
            <a:r>
              <a:rPr lang="en-US" sz="3600" baseline="30000" dirty="0" smtClean="0">
                <a:solidFill>
                  <a:srgbClr val="FF0000"/>
                </a:solidFill>
              </a:rPr>
              <a:t>raise the level of abstraction</a:t>
            </a:r>
            <a:r>
              <a:rPr lang="en-US" sz="3600" baseline="30000" dirty="0" smtClean="0"/>
              <a:t>, </a:t>
            </a:r>
            <a:r>
              <a:rPr lang="en-US" sz="3600" baseline="30000" dirty="0" smtClean="0"/>
              <a:t>and </a:t>
            </a:r>
            <a:r>
              <a:rPr lang="en-US" sz="3600" baseline="30000" dirty="0" smtClean="0">
                <a:solidFill>
                  <a:srgbClr val="FF0000"/>
                </a:solidFill>
              </a:rPr>
              <a:t>lower the barrier of entry </a:t>
            </a:r>
            <a:r>
              <a:rPr lang="en-US" sz="3600" baseline="30000" dirty="0" smtClean="0"/>
              <a:t>for parallel and concurrent programming. Parallel and concurrent languages that have programmability, </a:t>
            </a:r>
            <a:r>
              <a:rPr lang="en-US" sz="3600" baseline="30000" dirty="0" smtClean="0">
                <a:solidFill>
                  <a:srgbClr val="FF0000"/>
                </a:solidFill>
              </a:rPr>
              <a:t>verifiability</a:t>
            </a:r>
            <a:r>
              <a:rPr lang="en-US" sz="3600" baseline="30000" dirty="0" smtClean="0"/>
              <a:t>, and </a:t>
            </a:r>
            <a:r>
              <a:rPr lang="en-US" sz="3600" baseline="30000" dirty="0" smtClean="0">
                <a:solidFill>
                  <a:srgbClr val="FF0000"/>
                </a:solidFill>
              </a:rPr>
              <a:t>scalable performance </a:t>
            </a:r>
            <a:r>
              <a:rPr lang="en-US" sz="3600" baseline="30000" dirty="0" smtClean="0"/>
              <a:t>as design goals. Of particular interest are languages that </a:t>
            </a:r>
            <a:r>
              <a:rPr lang="en-US" sz="3600" baseline="30000" dirty="0" smtClean="0">
                <a:solidFill>
                  <a:srgbClr val="FF0000"/>
                </a:solidFill>
              </a:rPr>
              <a:t>abstract away from the traditional imperative programming model </a:t>
            </a:r>
            <a:r>
              <a:rPr lang="en-US" sz="3600" baseline="30000" dirty="0" smtClean="0"/>
              <a:t>found in most sequential programming languages.”</a:t>
            </a:r>
            <a:endParaRPr lang="en-US" sz="36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0">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chemeClr val="bg1">
                  <a:lumMod val="75000"/>
                </a:schemeClr>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chemeClr val="bg1">
                  <a:lumMod val="75000"/>
                </a:schemeClr>
              </a:solidFill>
            </a:endParaRPr>
          </a:p>
        </p:txBody>
      </p:sp>
      <p:sp>
        <p:nvSpPr>
          <p:cNvPr id="13317" name="Rectangle 4"/>
          <p:cNvSpPr>
            <a:spLocks noChangeArrowheads="1"/>
          </p:cNvSpPr>
          <p:nvPr/>
        </p:nvSpPr>
        <p:spPr bwMode="auto">
          <a:xfrm>
            <a:off x="8382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language</a:t>
            </a:r>
            <a:endParaRPr lang="en-US" dirty="0">
              <a:solidFill>
                <a:schemeClr val="bg1">
                  <a:lumMod val="75000"/>
                </a:schemeClr>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compiler</a:t>
            </a:r>
            <a:endParaRPr lang="en-US" dirty="0">
              <a:solidFill>
                <a:schemeClr val="bg1">
                  <a:lumMod val="75000"/>
                </a:schemeClr>
              </a:solidFill>
            </a:endParaRPr>
          </a:p>
        </p:txBody>
      </p:sp>
      <p:sp>
        <p:nvSpPr>
          <p:cNvPr id="13319" name="Rectangle 7"/>
          <p:cNvSpPr>
            <a:spLocks noChangeArrowheads="1"/>
          </p:cNvSpPr>
          <p:nvPr/>
        </p:nvSpPr>
        <p:spPr bwMode="auto">
          <a:xfrm>
            <a:off x="3962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Runtime</a:t>
            </a:r>
          </a:p>
          <a:p>
            <a:pPr algn="ctr"/>
            <a:r>
              <a:rPr lang="en-US" sz="1600" dirty="0">
                <a:solidFill>
                  <a:schemeClr val="bg1">
                    <a:lumMod val="75000"/>
                  </a:schemeClr>
                </a:solidFill>
              </a:rPr>
              <a:t>(</a:t>
            </a:r>
            <a:r>
              <a:rPr lang="en-US" sz="1600" dirty="0" err="1">
                <a:solidFill>
                  <a:schemeClr val="bg1">
                    <a:lumMod val="75000"/>
                  </a:schemeClr>
                </a:solidFill>
              </a:rPr>
              <a:t>ccsp</a:t>
            </a:r>
            <a:r>
              <a:rPr lang="en-US" sz="1600" dirty="0">
                <a:solidFill>
                  <a:schemeClr val="bg1">
                    <a:lumMod val="75000"/>
                  </a:schemeClr>
                </a:solidFill>
              </a:rPr>
              <a:t>)</a:t>
            </a:r>
            <a:endParaRPr lang="en-US" dirty="0">
              <a:solidFill>
                <a:schemeClr val="bg1">
                  <a:lumMod val="75000"/>
                </a:schemeClr>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IDE/GUI</a:t>
            </a:r>
            <a:endParaRPr lang="en-US" dirty="0">
              <a:solidFill>
                <a:schemeClr val="bg1">
                  <a:lumMod val="75000"/>
                </a:schemeClr>
              </a:solidFill>
            </a:endParaRPr>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Process</a:t>
            </a:r>
          </a:p>
          <a:p>
            <a:pPr algn="ctr"/>
            <a:r>
              <a:rPr lang="en-US" sz="1600" dirty="0">
                <a:solidFill>
                  <a:schemeClr val="bg1">
                    <a:lumMod val="75000"/>
                  </a:schemeClr>
                </a:solidFill>
              </a:rPr>
              <a:t>repo.</a:t>
            </a:r>
            <a:endParaRPr lang="en-US" dirty="0">
              <a:solidFill>
                <a:schemeClr val="bg1">
                  <a:lumMod val="75000"/>
                </a:schemeClr>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CSP</a:t>
            </a:r>
          </a:p>
          <a:p>
            <a:pPr algn="ctr"/>
            <a:r>
              <a:rPr lang="en-US" sz="1600" dirty="0">
                <a:solidFill>
                  <a:schemeClr val="bg1">
                    <a:lumMod val="75000"/>
                  </a:schemeClr>
                </a:solidFill>
              </a:rPr>
              <a:t>scripts</a:t>
            </a:r>
            <a:endParaRPr lang="en-US" dirty="0">
              <a:solidFill>
                <a:schemeClr val="bg1">
                  <a:lumMod val="75000"/>
                </a:schemeClr>
              </a:solidFill>
            </a:endParaRPr>
          </a:p>
        </p:txBody>
      </p:sp>
      <p:sp>
        <p:nvSpPr>
          <p:cNvPr id="13323" name="Rectangle 15"/>
          <p:cNvSpPr>
            <a:spLocks noChangeArrowheads="1"/>
          </p:cNvSpPr>
          <p:nvPr/>
        </p:nvSpPr>
        <p:spPr bwMode="auto">
          <a:xfrm>
            <a:off x="8382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Notes</a:t>
            </a:r>
            <a:endParaRPr lang="en-US"/>
          </a:p>
        </p:txBody>
      </p:sp>
      <p:sp>
        <p:nvSpPr>
          <p:cNvPr id="13324" name="Rectangle 16"/>
          <p:cNvSpPr>
            <a:spLocks noChangeArrowheads="1"/>
          </p:cNvSpPr>
          <p:nvPr/>
        </p:nvSpPr>
        <p:spPr bwMode="auto">
          <a:xfrm>
            <a:off x="2438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Learning</a:t>
            </a:r>
          </a:p>
          <a:p>
            <a:pPr algn="ctr"/>
            <a:r>
              <a:rPr lang="en-US" sz="1600"/>
              <a:t>material</a:t>
            </a:r>
            <a:endParaRPr lang="en-US"/>
          </a:p>
        </p:txBody>
      </p:sp>
      <p:sp>
        <p:nvSpPr>
          <p:cNvPr id="13325" name="Rectangle 17"/>
          <p:cNvSpPr>
            <a:spLocks noChangeArrowheads="1"/>
          </p:cNvSpPr>
          <p:nvPr/>
        </p:nvSpPr>
        <p:spPr bwMode="auto">
          <a:xfrm>
            <a:off x="24384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Books</a:t>
            </a:r>
            <a:endParaRPr lang="en-US"/>
          </a:p>
        </p:txBody>
      </p:sp>
      <p:sp>
        <p:nvSpPr>
          <p:cNvPr id="13326" name="Rectangle 18"/>
          <p:cNvSpPr>
            <a:spLocks noChangeArrowheads="1"/>
          </p:cNvSpPr>
          <p:nvPr/>
        </p:nvSpPr>
        <p:spPr bwMode="auto">
          <a:xfrm>
            <a:off x="40386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Lecture</a:t>
            </a:r>
          </a:p>
          <a:p>
            <a:pPr algn="ctr"/>
            <a:r>
              <a:rPr lang="en-US" sz="1600"/>
              <a:t>material</a:t>
            </a:r>
            <a:endParaRPr lang="en-US"/>
          </a:p>
        </p:txBody>
      </p:sp>
      <p:sp>
        <p:nvSpPr>
          <p:cNvPr id="13327" name="Rectangle 19"/>
          <p:cNvSpPr>
            <a:spLocks noChangeArrowheads="1"/>
          </p:cNvSpPr>
          <p:nvPr/>
        </p:nvSpPr>
        <p:spPr bwMode="auto">
          <a:xfrm>
            <a:off x="3962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Course</a:t>
            </a:r>
          </a:p>
          <a:p>
            <a:pPr algn="ctr"/>
            <a:r>
              <a:rPr lang="en-US" sz="1600"/>
              <a:t>templates</a:t>
            </a:r>
            <a:endParaRPr lang="en-US"/>
          </a:p>
        </p:txBody>
      </p:sp>
      <p:sp>
        <p:nvSpPr>
          <p:cNvPr id="13328" name="Rectangle 20"/>
          <p:cNvSpPr>
            <a:spLocks noChangeArrowheads="1"/>
          </p:cNvSpPr>
          <p:nvPr/>
        </p:nvSpPr>
        <p:spPr bwMode="auto">
          <a:xfrm>
            <a:off x="5943600" y="4876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Slides</a:t>
            </a:r>
            <a:endParaRPr lang="en-US"/>
          </a:p>
        </p:txBody>
      </p:sp>
      <p:sp>
        <p:nvSpPr>
          <p:cNvPr id="13329" name="Rectangle 21"/>
          <p:cNvSpPr>
            <a:spLocks noChangeArrowheads="1"/>
          </p:cNvSpPr>
          <p:nvPr/>
        </p:nvSpPr>
        <p:spPr bwMode="auto">
          <a:xfrm>
            <a:off x="5943600" y="58674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Videos</a:t>
            </a:r>
            <a:endParaRPr lang="en-US"/>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Web tool</a:t>
            </a:r>
          </a:p>
          <a:p>
            <a:pPr algn="ctr"/>
            <a:r>
              <a:rPr lang="en-US" sz="1600"/>
              <a:t>(teaching)</a:t>
            </a:r>
            <a:endParaRPr lang="en-US"/>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Executable</a:t>
            </a:r>
            <a:endParaRPr lang="en-US" dirty="0">
              <a:solidFill>
                <a:schemeClr val="bg1">
                  <a:lumMod val="75000"/>
                </a:schemeClr>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FDR</a:t>
            </a:r>
            <a:br>
              <a:rPr lang="en-US" sz="1600" dirty="0">
                <a:solidFill>
                  <a:schemeClr val="bg1">
                    <a:lumMod val="75000"/>
                  </a:schemeClr>
                </a:solidFill>
              </a:rPr>
            </a:br>
            <a:r>
              <a:rPr lang="en-US" sz="1600" dirty="0">
                <a:solidFill>
                  <a:schemeClr val="bg1">
                    <a:lumMod val="75000"/>
                  </a:schemeClr>
                </a:solidFill>
              </a:rPr>
              <a:t>verifier</a:t>
            </a:r>
            <a:endParaRPr lang="en-US" dirty="0">
              <a:solidFill>
                <a:schemeClr val="bg1">
                  <a:lumMod val="75000"/>
                </a:schemeClr>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Cloud</a:t>
            </a:r>
          </a:p>
          <a:p>
            <a:pPr algn="ctr"/>
            <a:r>
              <a:rPr lang="en-US" sz="1600" dirty="0">
                <a:solidFill>
                  <a:schemeClr val="bg1">
                    <a:lumMod val="75000"/>
                  </a:schemeClr>
                </a:solidFill>
              </a:rPr>
              <a:t>storage</a:t>
            </a:r>
            <a:endParaRPr lang="en-US" dirty="0">
              <a:solidFill>
                <a:schemeClr val="bg1">
                  <a:lumMod val="75000"/>
                </a:schemeClr>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1264483638"/>
      </p:ext>
    </p:extLst>
  </p:cSld>
  <p:clrMapOvr>
    <a:masterClrMapping/>
  </p:clrMapOvr>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is Everything</a:t>
            </a:r>
            <a:endParaRPr lang="en-US" dirty="0"/>
          </a:p>
        </p:txBody>
      </p:sp>
      <p:sp>
        <p:nvSpPr>
          <p:cNvPr id="3" name="Content Placeholder 2"/>
          <p:cNvSpPr>
            <a:spLocks noGrp="1"/>
          </p:cNvSpPr>
          <p:nvPr>
            <p:ph idx="1"/>
          </p:nvPr>
        </p:nvSpPr>
        <p:spPr/>
        <p:txBody>
          <a:bodyPr/>
          <a:lstStyle/>
          <a:p>
            <a:r>
              <a:rPr lang="en-US" dirty="0" smtClean="0"/>
              <a:t>We must help make it easier for faculty to consider adopting Process-Oriented Design in their courses</a:t>
            </a:r>
          </a:p>
          <a:p>
            <a:r>
              <a:rPr lang="en-US" dirty="0" smtClean="0"/>
              <a:t>The Web Tool will be the portal to supporting materials, including</a:t>
            </a:r>
          </a:p>
          <a:p>
            <a:pPr lvl="1"/>
            <a:r>
              <a:rPr lang="en-US" dirty="0" smtClean="0"/>
              <a:t>Learning material: notes, book(s), lectures</a:t>
            </a:r>
          </a:p>
          <a:p>
            <a:pPr lvl="1"/>
            <a:r>
              <a:rPr lang="en-US" dirty="0" smtClean="0"/>
              <a:t>Course templates</a:t>
            </a:r>
          </a:p>
          <a:p>
            <a:pPr lvl="1"/>
            <a:r>
              <a:rPr lang="en-US" dirty="0" smtClean="0"/>
              <a:t>Slides and videos</a:t>
            </a:r>
          </a:p>
          <a:p>
            <a:pPr lvl="1"/>
            <a:endParaRPr lang="en-US" dirty="0" smtClean="0"/>
          </a:p>
          <a:p>
            <a:pPr lvl="1"/>
            <a:endParaRPr lang="en-US" dirty="0"/>
          </a:p>
        </p:txBody>
      </p:sp>
    </p:spTree>
    <p:extLst>
      <p:ext uri="{BB962C8B-B14F-4D97-AF65-F5344CB8AC3E}">
        <p14:creationId xmlns:p14="http://schemas.microsoft.com/office/powerpoint/2010/main" xmlns:p="http://schemas.openxmlformats.org/presentationml/2006/main" xmlns:r="http://schemas.openxmlformats.org/officeDocument/2006/relationships" xmlns:a="http://schemas.openxmlformats.org/drawingml/2006/main" xmlns="" val="20414993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7" name="Rectangle 4"/>
          <p:cNvSpPr>
            <a:spLocks noChangeArrowheads="1"/>
          </p:cNvSpPr>
          <p:nvPr/>
        </p:nvSpPr>
        <p:spPr bwMode="auto">
          <a:xfrm>
            <a:off x="8382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000000"/>
                </a:solidFill>
              </a:rPr>
              <a:t>ProcessJ</a:t>
            </a:r>
            <a:endParaRPr lang="en-US" sz="1600" dirty="0">
              <a:solidFill>
                <a:srgbClr val="000000"/>
              </a:solidFill>
            </a:endParaRPr>
          </a:p>
          <a:p>
            <a:pPr algn="ctr"/>
            <a:r>
              <a:rPr lang="en-US" sz="1600" dirty="0">
                <a:solidFill>
                  <a:srgbClr val="000000"/>
                </a:solidFill>
              </a:rPr>
              <a:t>language</a:t>
            </a:r>
            <a:endParaRPr lang="en-US" dirty="0">
              <a:solidFill>
                <a:srgbClr val="000000"/>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compiler</a:t>
            </a:r>
            <a:endParaRPr lang="en-US" dirty="0">
              <a:solidFill>
                <a:srgbClr val="BFBFBF"/>
              </a:solidFill>
            </a:endParaRPr>
          </a:p>
        </p:txBody>
      </p:sp>
      <p:sp>
        <p:nvSpPr>
          <p:cNvPr id="13319" name="Rectangle 7"/>
          <p:cNvSpPr>
            <a:spLocks noChangeArrowheads="1"/>
          </p:cNvSpPr>
          <p:nvPr/>
        </p:nvSpPr>
        <p:spPr bwMode="auto">
          <a:xfrm>
            <a:off x="3962400" y="14478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Runtime</a:t>
            </a:r>
          </a:p>
          <a:p>
            <a:pPr algn="ctr"/>
            <a:r>
              <a:rPr lang="en-US" sz="1600">
                <a:solidFill>
                  <a:srgbClr val="BFBFBF"/>
                </a:solidFill>
              </a:rPr>
              <a:t>(ccsp)</a:t>
            </a:r>
            <a:endParaRPr lang="en-US">
              <a:solidFill>
                <a:srgbClr val="BFBFBF"/>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IDE/GUI</a:t>
            </a:r>
            <a:endParaRPr lang="en-US" dirty="0">
              <a:solidFill>
                <a:srgbClr val="BFBFBF"/>
              </a:solidFill>
            </a:endParaRPr>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Process</a:t>
            </a:r>
          </a:p>
          <a:p>
            <a:pPr algn="ctr"/>
            <a:r>
              <a:rPr lang="en-US" sz="1600">
                <a:solidFill>
                  <a:srgbClr val="BFBFBF"/>
                </a:solidFill>
              </a:rPr>
              <a:t>repo.</a:t>
            </a:r>
            <a:endParaRPr lang="en-US">
              <a:solidFill>
                <a:srgbClr val="BFBFBF"/>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CSP</a:t>
            </a:r>
          </a:p>
          <a:p>
            <a:pPr algn="ctr"/>
            <a:r>
              <a:rPr lang="en-US" sz="1600">
                <a:solidFill>
                  <a:srgbClr val="BFBFBF"/>
                </a:solidFill>
              </a:rPr>
              <a:t>scripts</a:t>
            </a:r>
            <a:endParaRPr lang="en-US">
              <a:solidFill>
                <a:srgbClr val="BFBFBF"/>
              </a:solidFill>
            </a:endParaRPr>
          </a:p>
        </p:txBody>
      </p:sp>
      <p:sp>
        <p:nvSpPr>
          <p:cNvPr id="13323"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Notes</a:t>
            </a:r>
            <a:endParaRPr lang="en-US">
              <a:solidFill>
                <a:srgbClr val="BFBFBF"/>
              </a:solidFill>
            </a:endParaRPr>
          </a:p>
        </p:txBody>
      </p:sp>
      <p:sp>
        <p:nvSpPr>
          <p:cNvPr id="13324"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Learning</a:t>
            </a:r>
          </a:p>
          <a:p>
            <a:pPr algn="ctr"/>
            <a:r>
              <a:rPr lang="en-US" sz="1600">
                <a:solidFill>
                  <a:srgbClr val="BFBFBF"/>
                </a:solidFill>
              </a:rPr>
              <a:t>material</a:t>
            </a:r>
            <a:endParaRPr lang="en-US">
              <a:solidFill>
                <a:srgbClr val="BFBFBF"/>
              </a:solidFill>
            </a:endParaRPr>
          </a:p>
        </p:txBody>
      </p:sp>
      <p:sp>
        <p:nvSpPr>
          <p:cNvPr id="13325"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Books</a:t>
            </a:r>
            <a:endParaRPr lang="en-US">
              <a:solidFill>
                <a:srgbClr val="BFBFBF"/>
              </a:solidFill>
            </a:endParaRPr>
          </a:p>
        </p:txBody>
      </p:sp>
      <p:sp>
        <p:nvSpPr>
          <p:cNvPr id="13326"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Lecture</a:t>
            </a:r>
          </a:p>
          <a:p>
            <a:pPr algn="ctr"/>
            <a:r>
              <a:rPr lang="en-US" sz="1600">
                <a:solidFill>
                  <a:srgbClr val="BFBFBF"/>
                </a:solidFill>
              </a:rPr>
              <a:t>material</a:t>
            </a:r>
            <a:endParaRPr lang="en-US">
              <a:solidFill>
                <a:srgbClr val="BFBFBF"/>
              </a:solidFill>
            </a:endParaRPr>
          </a:p>
        </p:txBody>
      </p:sp>
      <p:sp>
        <p:nvSpPr>
          <p:cNvPr id="13327"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Course</a:t>
            </a:r>
          </a:p>
          <a:p>
            <a:pPr algn="ctr"/>
            <a:r>
              <a:rPr lang="en-US" sz="1600">
                <a:solidFill>
                  <a:srgbClr val="BFBFBF"/>
                </a:solidFill>
              </a:rPr>
              <a:t>templates</a:t>
            </a:r>
            <a:endParaRPr lang="en-US">
              <a:solidFill>
                <a:srgbClr val="BFBFBF"/>
              </a:solidFill>
            </a:endParaRPr>
          </a:p>
        </p:txBody>
      </p:sp>
      <p:sp>
        <p:nvSpPr>
          <p:cNvPr id="13328" name="Rectangle 20"/>
          <p:cNvSpPr>
            <a:spLocks noChangeArrowheads="1"/>
          </p:cNvSpPr>
          <p:nvPr/>
        </p:nvSpPr>
        <p:spPr bwMode="auto">
          <a:xfrm>
            <a:off x="5943600" y="487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Slides</a:t>
            </a:r>
            <a:endParaRPr lang="en-US">
              <a:solidFill>
                <a:srgbClr val="BFBFBF"/>
              </a:solidFill>
            </a:endParaRPr>
          </a:p>
        </p:txBody>
      </p:sp>
      <p:sp>
        <p:nvSpPr>
          <p:cNvPr id="13329" name="Rectangle 21"/>
          <p:cNvSpPr>
            <a:spLocks noChangeArrowheads="1"/>
          </p:cNvSpPr>
          <p:nvPr/>
        </p:nvSpPr>
        <p:spPr bwMode="auto">
          <a:xfrm>
            <a:off x="5943600" y="58674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Videos</a:t>
            </a:r>
            <a:endParaRPr lang="en-US">
              <a:solidFill>
                <a:srgbClr val="BFBFBF"/>
              </a:solidFill>
            </a:endParaRPr>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Web tool</a:t>
            </a:r>
          </a:p>
          <a:p>
            <a:pPr algn="ctr"/>
            <a:r>
              <a:rPr lang="en-US" sz="1600">
                <a:solidFill>
                  <a:srgbClr val="BFBFBF"/>
                </a:solidFill>
              </a:rPr>
              <a:t>(teaching)</a:t>
            </a:r>
            <a:endParaRPr lang="en-US">
              <a:solidFill>
                <a:srgbClr val="BFBFBF"/>
              </a:solidFill>
            </a:endParaRPr>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Executable</a:t>
            </a:r>
            <a:endParaRPr lang="en-US">
              <a:solidFill>
                <a:srgbClr val="BFBFBF"/>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FDR</a:t>
            </a:r>
            <a:br>
              <a:rPr lang="en-US" sz="1600">
                <a:solidFill>
                  <a:srgbClr val="BFBFBF"/>
                </a:solidFill>
              </a:rPr>
            </a:br>
            <a:r>
              <a:rPr lang="en-US" sz="1600">
                <a:solidFill>
                  <a:srgbClr val="BFBFBF"/>
                </a:solidFill>
              </a:rPr>
              <a:t>verifier</a:t>
            </a:r>
            <a:endParaRPr lang="en-US">
              <a:solidFill>
                <a:srgbClr val="BFBFBF"/>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Cloud</a:t>
            </a:r>
          </a:p>
          <a:p>
            <a:pPr algn="ctr"/>
            <a:r>
              <a:rPr lang="en-US" sz="1600">
                <a:solidFill>
                  <a:srgbClr val="BFBFBF"/>
                </a:solidFill>
              </a:rPr>
              <a:t>storage</a:t>
            </a:r>
            <a:endParaRPr lang="en-US">
              <a:solidFill>
                <a:srgbClr val="BFBFBF"/>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Language	</a:t>
            </a:r>
            <a:endParaRPr lang="en-US" dirty="0"/>
          </a:p>
        </p:txBody>
      </p:sp>
      <p:sp>
        <p:nvSpPr>
          <p:cNvPr id="3" name="Content Placeholder 2"/>
          <p:cNvSpPr>
            <a:spLocks noGrp="1"/>
          </p:cNvSpPr>
          <p:nvPr>
            <p:ph idx="1"/>
          </p:nvPr>
        </p:nvSpPr>
        <p:spPr/>
        <p:txBody>
          <a:bodyPr/>
          <a:lstStyle/>
          <a:p>
            <a:r>
              <a:rPr lang="en-US" dirty="0" err="1" smtClean="0"/>
              <a:t>ProcessJ</a:t>
            </a:r>
            <a:r>
              <a:rPr lang="en-US" dirty="0" smtClean="0"/>
              <a:t> has </a:t>
            </a:r>
            <a:r>
              <a:rPr lang="en-US" dirty="0" smtClean="0"/>
              <a:t>Java-like </a:t>
            </a:r>
            <a:r>
              <a:rPr lang="en-US" dirty="0" smtClean="0"/>
              <a:t>syntax </a:t>
            </a:r>
          </a:p>
          <a:p>
            <a:pPr lvl="1"/>
            <a:r>
              <a:rPr lang="en-US" dirty="0" smtClean="0"/>
              <a:t>Without objects </a:t>
            </a:r>
          </a:p>
          <a:p>
            <a:pPr lvl="1"/>
            <a:r>
              <a:rPr lang="en-US" dirty="0" smtClean="0"/>
              <a:t>With records and arrays</a:t>
            </a:r>
          </a:p>
          <a:p>
            <a:pPr lvl="1"/>
            <a:r>
              <a:rPr lang="en-US" dirty="0" smtClean="0"/>
              <a:t>CSP primitives:</a:t>
            </a:r>
          </a:p>
          <a:p>
            <a:pPr lvl="2"/>
            <a:r>
              <a:rPr lang="en-US" dirty="0" smtClean="0"/>
              <a:t>Synchronous channels</a:t>
            </a:r>
          </a:p>
          <a:p>
            <a:pPr lvl="2"/>
            <a:r>
              <a:rPr lang="en-US" dirty="0" smtClean="0"/>
              <a:t>Alternation</a:t>
            </a:r>
          </a:p>
          <a:p>
            <a:pPr lvl="2"/>
            <a:r>
              <a:rPr lang="en-US" dirty="0" smtClean="0"/>
              <a:t>Barriers</a:t>
            </a:r>
          </a:p>
          <a:p>
            <a:pPr lvl="2"/>
            <a:r>
              <a:rPr lang="en-US" dirty="0" smtClean="0"/>
              <a:t>Protocols</a:t>
            </a:r>
          </a:p>
          <a:p>
            <a:pPr lvl="2"/>
            <a:r>
              <a:rPr lang="en-US" dirty="0" smtClean="0"/>
              <a:t>….</a:t>
            </a:r>
          </a:p>
          <a:p>
            <a:pPr lvl="2"/>
            <a:r>
              <a:rPr lang="en-US" dirty="0" smtClean="0"/>
              <a:t>All the good stuff we know from </a:t>
            </a:r>
            <a:r>
              <a:rPr lang="en-US" dirty="0" err="1" smtClean="0"/>
              <a:t>occam</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6198616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Language</a:t>
            </a:r>
            <a:endParaRPr lang="en-US" dirty="0"/>
          </a:p>
        </p:txBody>
      </p:sp>
      <p:sp>
        <p:nvSpPr>
          <p:cNvPr id="3" name="Content Placeholder 2"/>
          <p:cNvSpPr>
            <a:spLocks noGrp="1"/>
          </p:cNvSpPr>
          <p:nvPr>
            <p:ph idx="1"/>
          </p:nvPr>
        </p:nvSpPr>
        <p:spPr/>
        <p:txBody>
          <a:bodyPr/>
          <a:lstStyle/>
          <a:p>
            <a:r>
              <a:rPr lang="en-US" dirty="0" smtClean="0"/>
              <a:t>Java like statements for while, do, for etc. </a:t>
            </a:r>
          </a:p>
          <a:p>
            <a:pPr lvl="1"/>
            <a:r>
              <a:rPr lang="en-US" dirty="0" smtClean="0"/>
              <a:t>with Java/C semantics</a:t>
            </a:r>
          </a:p>
          <a:p>
            <a:r>
              <a:rPr lang="en-US" dirty="0" smtClean="0"/>
              <a:t>Channel communication, alternation etc.</a:t>
            </a:r>
          </a:p>
          <a:p>
            <a:pPr lvl="1"/>
            <a:r>
              <a:rPr lang="en-US" dirty="0" smtClean="0"/>
              <a:t>with CSP </a:t>
            </a:r>
            <a:r>
              <a:rPr lang="en-US" dirty="0" smtClean="0"/>
              <a:t>semantics</a:t>
            </a:r>
          </a:p>
          <a:p>
            <a:r>
              <a:rPr lang="en-US" dirty="0" smtClean="0"/>
              <a:t>Process Mobility</a:t>
            </a:r>
          </a:p>
          <a:p>
            <a:pPr lvl="1"/>
            <a:r>
              <a:rPr lang="en-US" dirty="0" smtClean="0"/>
              <a:t>p</a:t>
            </a:r>
            <a:r>
              <a:rPr lang="en-US" dirty="0" smtClean="0"/>
              <a:t>i-calculus</a:t>
            </a:r>
          </a:p>
          <a:p>
            <a:pPr lvl="1"/>
            <a:r>
              <a:rPr lang="en-US" dirty="0" smtClean="0"/>
              <a:t>Polymorphic resumption interfaces </a:t>
            </a:r>
            <a:endParaRPr lang="en-US"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7" name="TextBox 6"/>
          <p:cNvSpPr txBox="1"/>
          <p:nvPr/>
        </p:nvSpPr>
        <p:spPr>
          <a:xfrm>
            <a:off x="1807280" y="1909716"/>
            <a:ext cx="5826830" cy="3539429"/>
          </a:xfrm>
          <a:prstGeom prst="rect">
            <a:avLst/>
          </a:prstGeom>
          <a:noFill/>
        </p:spPr>
        <p:txBody>
          <a:bodyPr wrap="square" rtlCol="0">
            <a:spAutoFit/>
          </a:bodyPr>
          <a:lstStyle/>
          <a:p>
            <a:r>
              <a:rPr lang="en-US" sz="2800" baseline="30000" dirty="0" smtClean="0"/>
              <a:t>proc void Producer (</a:t>
            </a:r>
            <a:r>
              <a:rPr lang="en-US" sz="2800" baseline="30000" dirty="0" err="1" smtClean="0"/>
              <a:t>chan</a:t>
            </a:r>
            <a:r>
              <a:rPr lang="en-US" sz="2800" baseline="30000" dirty="0" smtClean="0"/>
              <a:t>&lt;</a:t>
            </a:r>
            <a:r>
              <a:rPr lang="en-US" sz="2800" baseline="30000" dirty="0" err="1" smtClean="0"/>
              <a:t>int</a:t>
            </a:r>
            <a:r>
              <a:rPr lang="en-US" sz="2800" baseline="30000" dirty="0" smtClean="0"/>
              <a:t>&gt;.write out) {</a:t>
            </a:r>
            <a:br>
              <a:rPr lang="en-US" sz="2800" baseline="30000" dirty="0" smtClean="0"/>
            </a:br>
            <a:r>
              <a:rPr lang="en-US" sz="2800" baseline="30000" dirty="0" smtClean="0"/>
              <a:t>  </a:t>
            </a:r>
            <a:r>
              <a:rPr lang="en-US" sz="2800" baseline="30000" dirty="0" err="1" smtClean="0"/>
              <a:t>int</a:t>
            </a:r>
            <a:r>
              <a:rPr lang="en-US" sz="2800" baseline="30000" dirty="0" smtClean="0"/>
              <a:t> </a:t>
            </a:r>
            <a:r>
              <a:rPr lang="en-US" sz="2800" baseline="30000" dirty="0" err="1" smtClean="0"/>
              <a:t>x</a:t>
            </a:r>
            <a:r>
              <a:rPr lang="en-US" sz="2800" baseline="30000" dirty="0" smtClean="0"/>
              <a:t> = 42;</a:t>
            </a:r>
            <a:br>
              <a:rPr lang="en-US" sz="2800" baseline="30000" dirty="0" smtClean="0"/>
            </a:br>
            <a:r>
              <a:rPr lang="en-US" sz="2800" baseline="30000" dirty="0" smtClean="0"/>
              <a:t>  while (true) {</a:t>
            </a:r>
            <a:br>
              <a:rPr lang="en-US" sz="2800" baseline="30000" dirty="0" smtClean="0"/>
            </a:br>
            <a:r>
              <a:rPr lang="en-US" sz="2800" baseline="30000" dirty="0" smtClean="0"/>
              <a:t>     while (</a:t>
            </a:r>
            <a:r>
              <a:rPr lang="en-US" sz="2800" baseline="30000" dirty="0" err="1" smtClean="0"/>
              <a:t>x</a:t>
            </a:r>
            <a:r>
              <a:rPr lang="en-US" sz="2800" baseline="30000" dirty="0" smtClean="0"/>
              <a:t> &lt; 1000) {</a:t>
            </a:r>
            <a:br>
              <a:rPr lang="en-US" sz="2800" baseline="30000" dirty="0" smtClean="0"/>
            </a:br>
            <a:r>
              <a:rPr lang="en-US" sz="2800" baseline="30000" dirty="0" smtClean="0"/>
              <a:t>     </a:t>
            </a:r>
            <a:r>
              <a:rPr lang="en-US" sz="2800" baseline="30000" dirty="0" err="1" smtClean="0"/>
              <a:t>out.write</a:t>
            </a: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a:t>
            </a:r>
            <a:br>
              <a:rPr lang="en-US" sz="2800" baseline="30000" dirty="0" smtClean="0"/>
            </a:br>
            <a:r>
              <a:rPr lang="en-US" sz="2800" baseline="30000" dirty="0" smtClean="0"/>
              <a:t>  while (</a:t>
            </a:r>
            <a:r>
              <a:rPr lang="en-US" sz="2800" baseline="30000" dirty="0" err="1" smtClean="0"/>
              <a:t>x</a:t>
            </a:r>
            <a:r>
              <a:rPr lang="en-US" sz="2800" baseline="30000" dirty="0" smtClean="0"/>
              <a:t> &gt; 0) {</a:t>
            </a:r>
            <a:br>
              <a:rPr lang="en-US" sz="2800" baseline="30000" dirty="0" smtClean="0"/>
            </a:br>
            <a:r>
              <a:rPr lang="en-US" sz="2800" baseline="30000" dirty="0" smtClean="0"/>
              <a:t>    </a:t>
            </a:r>
            <a:r>
              <a:rPr lang="en-US" sz="2800" baseline="30000" dirty="0" err="1" smtClean="0"/>
              <a:t>out.write</a:t>
            </a: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 </a:t>
            </a:r>
            <a:br>
              <a:rPr lang="en-US" sz="2800" baseline="30000" dirty="0" smtClean="0"/>
            </a:br>
            <a:r>
              <a:rPr lang="en-US" sz="2800" baseline="30000" dirty="0" smtClean="0"/>
              <a: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5" name="TextBox 4"/>
          <p:cNvSpPr txBox="1"/>
          <p:nvPr/>
        </p:nvSpPr>
        <p:spPr>
          <a:xfrm>
            <a:off x="1807280" y="1909716"/>
            <a:ext cx="5826830" cy="3539429"/>
          </a:xfrm>
          <a:prstGeom prst="rect">
            <a:avLst/>
          </a:prstGeom>
          <a:noFill/>
        </p:spPr>
        <p:txBody>
          <a:bodyPr wrap="square" rtlCol="0">
            <a:spAutoFit/>
          </a:bodyPr>
          <a:lstStyle/>
          <a:p>
            <a:r>
              <a:rPr lang="en-US" sz="2800" baseline="30000" dirty="0" smtClean="0">
                <a:solidFill>
                  <a:srgbClr val="D9D9D9"/>
                </a:solidFill>
              </a:rPr>
              <a:t>proc void Producer (</a:t>
            </a:r>
            <a:r>
              <a:rPr lang="en-US" sz="2800" baseline="30000" dirty="0" err="1" smtClean="0"/>
              <a:t>chan</a:t>
            </a:r>
            <a:r>
              <a:rPr lang="en-US" sz="2800" baseline="30000" dirty="0" smtClean="0"/>
              <a:t>&lt;</a:t>
            </a:r>
            <a:r>
              <a:rPr lang="en-US" sz="2800" baseline="30000" dirty="0" err="1" smtClean="0"/>
              <a:t>int</a:t>
            </a:r>
            <a:r>
              <a:rPr lang="en-US" sz="2800" baseline="30000" dirty="0" smtClean="0"/>
              <a:t>&gt;.write out</a:t>
            </a:r>
            <a:r>
              <a:rPr lang="en-US" sz="2800" baseline="30000" dirty="0" smtClean="0">
                <a:solidFill>
                  <a:srgbClr val="D9D9D9"/>
                </a:solidFill>
              </a:rPr>
              <a:t>) {</a:t>
            </a:r>
            <a:br>
              <a:rPr lang="en-US" sz="2800" baseline="30000" dirty="0" smtClean="0">
                <a:solidFill>
                  <a:srgbClr val="D9D9D9"/>
                </a:solidFill>
              </a:rPr>
            </a:br>
            <a:r>
              <a:rPr lang="en-US" sz="2800" baseline="30000" dirty="0" smtClean="0">
                <a:solidFill>
                  <a:srgbClr val="D9D9D9"/>
                </a:solidFill>
              </a:rPr>
              <a:t>  </a:t>
            </a:r>
            <a:r>
              <a:rPr lang="en-US" sz="2800" baseline="30000" dirty="0" err="1" smtClean="0">
                <a:solidFill>
                  <a:srgbClr val="D9D9D9"/>
                </a:solidFill>
              </a:rPr>
              <a:t>int</a:t>
            </a: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 = 42;</a:t>
            </a:r>
            <a:br>
              <a:rPr lang="en-US" sz="2800" baseline="30000" dirty="0" smtClean="0">
                <a:solidFill>
                  <a:srgbClr val="D9D9D9"/>
                </a:solidFill>
              </a:rPr>
            </a:br>
            <a:r>
              <a:rPr lang="en-US" sz="2800" baseline="30000" dirty="0" smtClean="0">
                <a:solidFill>
                  <a:srgbClr val="D9D9D9"/>
                </a:solidFill>
              </a:rPr>
              <a:t>  while (true) {</a:t>
            </a:r>
            <a:br>
              <a:rPr lang="en-US" sz="2800" baseline="30000" dirty="0" smtClean="0">
                <a:solidFill>
                  <a:srgbClr val="D9D9D9"/>
                </a:solidFill>
              </a:rPr>
            </a:br>
            <a:r>
              <a:rPr lang="en-US" sz="2800" baseline="30000" dirty="0" smtClean="0">
                <a:solidFill>
                  <a:srgbClr val="D9D9D9"/>
                </a:solidFill>
              </a:rPr>
              <a:t>     while (</a:t>
            </a:r>
            <a:r>
              <a:rPr lang="en-US" sz="2800" baseline="30000" dirty="0" err="1" smtClean="0">
                <a:solidFill>
                  <a:srgbClr val="D9D9D9"/>
                </a:solidFill>
              </a:rPr>
              <a:t>x</a:t>
            </a:r>
            <a:r>
              <a:rPr lang="en-US" sz="2800" baseline="30000" dirty="0" smtClean="0">
                <a:solidFill>
                  <a:srgbClr val="D9D9D9"/>
                </a:solidFill>
              </a:rPr>
              <a:t> &lt; 1000) {</a:t>
            </a:r>
            <a:br>
              <a:rPr lang="en-US" sz="2800" baseline="30000" dirty="0" smtClean="0">
                <a:solidFill>
                  <a:srgbClr val="D9D9D9"/>
                </a:solidFill>
              </a:rPr>
            </a:br>
            <a:r>
              <a:rPr lang="en-US" sz="2800" baseline="30000" dirty="0" smtClean="0">
                <a:solidFill>
                  <a:srgbClr val="D9D9D9"/>
                </a:solidFill>
              </a:rPr>
              <a:t>     </a:t>
            </a:r>
            <a:r>
              <a:rPr lang="en-US" sz="2800" baseline="30000" dirty="0" err="1" smtClean="0">
                <a:solidFill>
                  <a:srgbClr val="D9D9D9"/>
                </a:solidFill>
              </a:rPr>
              <a:t>out.write</a:t>
            </a: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br>
              <a:rPr lang="en-US" sz="2800" baseline="30000" dirty="0" smtClean="0">
                <a:solidFill>
                  <a:srgbClr val="D9D9D9"/>
                </a:solidFill>
              </a:rPr>
            </a:b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br>
              <a:rPr lang="en-US" sz="2800" baseline="30000" dirty="0" smtClean="0">
                <a:solidFill>
                  <a:srgbClr val="D9D9D9"/>
                </a:solidFill>
              </a:rPr>
            </a:br>
            <a:r>
              <a:rPr lang="en-US" sz="2800" baseline="30000" dirty="0" smtClean="0">
                <a:solidFill>
                  <a:srgbClr val="D9D9D9"/>
                </a:solidFill>
              </a:rPr>
              <a:t>  }</a:t>
            </a:r>
            <a:br>
              <a:rPr lang="en-US" sz="2800" baseline="30000" dirty="0" smtClean="0">
                <a:solidFill>
                  <a:srgbClr val="D9D9D9"/>
                </a:solidFill>
              </a:rPr>
            </a:br>
            <a:r>
              <a:rPr lang="en-US" sz="2800" baseline="30000" dirty="0" smtClean="0">
                <a:solidFill>
                  <a:srgbClr val="D9D9D9"/>
                </a:solidFill>
              </a:rPr>
              <a:t>  while (</a:t>
            </a:r>
            <a:r>
              <a:rPr lang="en-US" sz="2800" baseline="30000" dirty="0" err="1" smtClean="0">
                <a:solidFill>
                  <a:srgbClr val="D9D9D9"/>
                </a:solidFill>
              </a:rPr>
              <a:t>x</a:t>
            </a:r>
            <a:r>
              <a:rPr lang="en-US" sz="2800" baseline="30000" dirty="0" smtClean="0">
                <a:solidFill>
                  <a:srgbClr val="D9D9D9"/>
                </a:solidFill>
              </a:rPr>
              <a:t> &gt; 0) {</a:t>
            </a:r>
            <a:br>
              <a:rPr lang="en-US" sz="2800" baseline="30000" dirty="0" smtClean="0">
                <a:solidFill>
                  <a:srgbClr val="D9D9D9"/>
                </a:solidFill>
              </a:rPr>
            </a:br>
            <a:r>
              <a:rPr lang="en-US" sz="2800" baseline="30000" dirty="0" smtClean="0">
                <a:solidFill>
                  <a:srgbClr val="D9D9D9"/>
                </a:solidFill>
              </a:rPr>
              <a:t>    </a:t>
            </a:r>
            <a:r>
              <a:rPr lang="en-US" sz="2800" baseline="30000" dirty="0" err="1" smtClean="0">
                <a:solidFill>
                  <a:srgbClr val="D9D9D9"/>
                </a:solidFill>
              </a:rPr>
              <a:t>out.write</a:t>
            </a: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br>
              <a:rPr lang="en-US" sz="2800" baseline="30000" dirty="0" smtClean="0">
                <a:solidFill>
                  <a:srgbClr val="D9D9D9"/>
                </a:solidFill>
              </a:rPr>
            </a:b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br>
              <a:rPr lang="en-US" sz="2800" baseline="30000" dirty="0" smtClean="0">
                <a:solidFill>
                  <a:srgbClr val="D9D9D9"/>
                </a:solidFill>
              </a:rPr>
            </a:br>
            <a:r>
              <a:rPr lang="en-US" sz="2800" baseline="30000" dirty="0" smtClean="0">
                <a:solidFill>
                  <a:srgbClr val="D9D9D9"/>
                </a:solidFill>
              </a:rPr>
              <a:t>  } </a:t>
            </a:r>
            <a:br>
              <a:rPr lang="en-US" sz="2800" baseline="30000" dirty="0" smtClean="0">
                <a:solidFill>
                  <a:srgbClr val="D9D9D9"/>
                </a:solidFill>
              </a:rPr>
            </a:br>
            <a:r>
              <a:rPr lang="en-US" sz="2800" baseline="30000" dirty="0" smtClean="0">
                <a:solidFill>
                  <a:srgbClr val="D9D9D9"/>
                </a:solidFill>
              </a:rPr>
              <a:t>}</a:t>
            </a:r>
            <a:endParaRPr lang="en-US" dirty="0">
              <a:solidFill>
                <a:srgbClr val="D9D9D9"/>
              </a:solidFill>
            </a:endParaRPr>
          </a:p>
        </p:txBody>
      </p:sp>
      <p:sp>
        <p:nvSpPr>
          <p:cNvPr id="7" name="TextBox 6"/>
          <p:cNvSpPr txBox="1"/>
          <p:nvPr/>
        </p:nvSpPr>
        <p:spPr>
          <a:xfrm>
            <a:off x="5162946" y="2753056"/>
            <a:ext cx="2912050" cy="923330"/>
          </a:xfrm>
          <a:prstGeom prst="rect">
            <a:avLst/>
          </a:prstGeom>
          <a:noFill/>
          <a:ln>
            <a:solidFill>
              <a:schemeClr val="tx1"/>
            </a:solidFill>
            <a:prstDash val="solid"/>
          </a:ln>
        </p:spPr>
        <p:txBody>
          <a:bodyPr wrap="none" rtlCol="0">
            <a:spAutoFit/>
          </a:bodyPr>
          <a:lstStyle/>
          <a:p>
            <a:r>
              <a:rPr lang="en-US" b="1" dirty="0" smtClean="0"/>
              <a:t>Writing end of a channel </a:t>
            </a:r>
          </a:p>
          <a:p>
            <a:r>
              <a:rPr lang="en-US" b="1" dirty="0" smtClean="0"/>
              <a:t>carrying integers; </a:t>
            </a:r>
          </a:p>
          <a:p>
            <a:r>
              <a:rPr lang="en-US" b="1" dirty="0" smtClean="0"/>
              <a:t>named out.</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have to do ….</a:t>
            </a:r>
            <a:endParaRPr lang="en-US" dirty="0"/>
          </a:p>
        </p:txBody>
      </p:sp>
      <p:sp>
        <p:nvSpPr>
          <p:cNvPr id="3" name="Content Placeholder 2"/>
          <p:cNvSpPr>
            <a:spLocks noGrp="1"/>
          </p:cNvSpPr>
          <p:nvPr>
            <p:ph idx="1"/>
          </p:nvPr>
        </p:nvSpPr>
        <p:spPr/>
        <p:txBody>
          <a:bodyPr/>
          <a:lstStyle/>
          <a:p>
            <a:r>
              <a:rPr lang="en-US" dirty="0" smtClean="0"/>
              <a:t>Answer: </a:t>
            </a:r>
          </a:p>
          <a:p>
            <a:pPr lvl="1"/>
            <a:r>
              <a:rPr lang="en-US" dirty="0" smtClean="0"/>
              <a:t>Easy to learn language with the right semantics</a:t>
            </a:r>
          </a:p>
          <a:p>
            <a:pPr lvl="2"/>
            <a:r>
              <a:rPr lang="en-US" dirty="0" smtClean="0"/>
              <a:t>Syntax of a familiar language (business as usual)</a:t>
            </a:r>
          </a:p>
          <a:p>
            <a:pPr lvl="2"/>
            <a:r>
              <a:rPr lang="en-US" dirty="0" smtClean="0"/>
              <a:t>Safer semantics (but you can’t do </a:t>
            </a:r>
            <a:r>
              <a:rPr lang="en-US" dirty="0" smtClean="0"/>
              <a:t>those </a:t>
            </a:r>
            <a:r>
              <a:rPr lang="en-US" dirty="0" smtClean="0"/>
              <a:t>bad </a:t>
            </a:r>
            <a:r>
              <a:rPr lang="en-US" dirty="0" smtClean="0"/>
              <a:t>things!</a:t>
            </a:r>
            <a:r>
              <a:rPr lang="en-US" dirty="0" smtClean="0"/>
              <a:t>)</a:t>
            </a:r>
          </a:p>
          <a:p>
            <a:pPr lvl="1"/>
            <a:r>
              <a:rPr lang="en-US" dirty="0" smtClean="0"/>
              <a:t>Incorporation into online teaching tools</a:t>
            </a:r>
          </a:p>
          <a:p>
            <a:pPr lvl="2"/>
            <a:r>
              <a:rPr lang="en-US" dirty="0" smtClean="0"/>
              <a:t>Accessible from anywhere</a:t>
            </a:r>
          </a:p>
          <a:p>
            <a:pPr lvl="2"/>
            <a:r>
              <a:rPr lang="en-US" dirty="0" smtClean="0"/>
              <a:t>Easy to use in classrooms and teaching settings</a:t>
            </a:r>
          </a:p>
          <a:p>
            <a:pPr lvl="1"/>
            <a:r>
              <a:rPr lang="en-US" dirty="0" smtClean="0"/>
              <a:t>Educational material</a:t>
            </a:r>
          </a:p>
          <a:p>
            <a:pPr lvl="2"/>
            <a:r>
              <a:rPr lang="en-US" dirty="0" smtClean="0"/>
              <a:t>Finally someone will write “the book” (Peter</a:t>
            </a:r>
            <a:r>
              <a:rPr lang="en-US" strike="sngStrike" dirty="0" smtClean="0"/>
              <a:t>?</a:t>
            </a:r>
            <a:r>
              <a:rPr lang="en-US" dirty="0" smtClean="0"/>
              <a:t>!)</a:t>
            </a:r>
          </a:p>
          <a:p>
            <a:pPr lvl="2"/>
            <a:r>
              <a:rPr lang="en-US" dirty="0" smtClean="0"/>
              <a:t>Supporting course material (videos, …)</a:t>
            </a:r>
          </a:p>
          <a:p>
            <a:pPr lvl="2"/>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5" name="TextBox 4"/>
          <p:cNvSpPr txBox="1"/>
          <p:nvPr/>
        </p:nvSpPr>
        <p:spPr>
          <a:xfrm>
            <a:off x="1807280" y="1923827"/>
            <a:ext cx="5826830" cy="3539429"/>
          </a:xfrm>
          <a:prstGeom prst="rect">
            <a:avLst/>
          </a:prstGeom>
          <a:noFill/>
        </p:spPr>
        <p:txBody>
          <a:bodyPr wrap="square" rtlCol="0">
            <a:spAutoFit/>
          </a:bodyPr>
          <a:lstStyle/>
          <a:p>
            <a:r>
              <a:rPr lang="en-US" sz="2800" baseline="30000" dirty="0" smtClean="0">
                <a:solidFill>
                  <a:srgbClr val="D9D9D9"/>
                </a:solidFill>
              </a:rPr>
              <a:t>proc void Producer (</a:t>
            </a:r>
            <a:r>
              <a:rPr lang="en-US" sz="2800" baseline="30000" dirty="0" err="1" smtClean="0">
                <a:solidFill>
                  <a:srgbClr val="D9D9D9"/>
                </a:solidFill>
              </a:rPr>
              <a:t>chan</a:t>
            </a:r>
            <a:r>
              <a:rPr lang="en-US" sz="2800" baseline="30000" dirty="0" smtClean="0">
                <a:solidFill>
                  <a:srgbClr val="D9D9D9"/>
                </a:solidFill>
              </a:rPr>
              <a:t>&lt;</a:t>
            </a:r>
            <a:r>
              <a:rPr lang="en-US" sz="2800" baseline="30000" dirty="0" err="1" smtClean="0">
                <a:solidFill>
                  <a:srgbClr val="D9D9D9"/>
                </a:solidFill>
              </a:rPr>
              <a:t>int</a:t>
            </a:r>
            <a:r>
              <a:rPr lang="en-US" sz="2800" baseline="30000" dirty="0" smtClean="0">
                <a:solidFill>
                  <a:srgbClr val="D9D9D9"/>
                </a:solidFill>
              </a:rPr>
              <a:t>&gt;.write out) {</a:t>
            </a:r>
            <a:br>
              <a:rPr lang="en-US" sz="2800" baseline="30000" dirty="0" smtClean="0">
                <a:solidFill>
                  <a:srgbClr val="D9D9D9"/>
                </a:solidFill>
              </a:rPr>
            </a:br>
            <a:r>
              <a:rPr lang="en-US" sz="2800" baseline="30000" dirty="0" smtClean="0">
                <a:solidFill>
                  <a:srgbClr val="D9D9D9"/>
                </a:solidFill>
              </a:rPr>
              <a:t>  </a:t>
            </a:r>
            <a:r>
              <a:rPr lang="en-US" sz="2800" baseline="30000" dirty="0" err="1" smtClean="0">
                <a:solidFill>
                  <a:srgbClr val="D9D9D9"/>
                </a:solidFill>
              </a:rPr>
              <a:t>int</a:t>
            </a: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 = 42;</a:t>
            </a:r>
            <a:br>
              <a:rPr lang="en-US" sz="2800" baseline="30000" dirty="0" smtClean="0">
                <a:solidFill>
                  <a:srgbClr val="D9D9D9"/>
                </a:solidFill>
              </a:rPr>
            </a:br>
            <a:r>
              <a:rPr lang="en-US" sz="2800" baseline="30000" dirty="0" smtClean="0">
                <a:solidFill>
                  <a:srgbClr val="D9D9D9"/>
                </a:solidFill>
              </a:rPr>
              <a:t>  while (true) {</a:t>
            </a:r>
            <a:br>
              <a:rPr lang="en-US" sz="2800" baseline="30000" dirty="0" smtClean="0">
                <a:solidFill>
                  <a:srgbClr val="D9D9D9"/>
                </a:solidFill>
              </a:rPr>
            </a:br>
            <a:r>
              <a:rPr lang="en-US" sz="2800" baseline="30000" dirty="0" smtClean="0">
                <a:solidFill>
                  <a:srgbClr val="D9D9D9"/>
                </a:solidFill>
              </a:rPr>
              <a:t>     while (</a:t>
            </a:r>
            <a:r>
              <a:rPr lang="en-US" sz="2800" baseline="30000" dirty="0" err="1" smtClean="0">
                <a:solidFill>
                  <a:srgbClr val="D9D9D9"/>
                </a:solidFill>
              </a:rPr>
              <a:t>x</a:t>
            </a:r>
            <a:r>
              <a:rPr lang="en-US" sz="2800" baseline="30000" dirty="0" smtClean="0">
                <a:solidFill>
                  <a:srgbClr val="D9D9D9"/>
                </a:solidFill>
              </a:rPr>
              <a:t> &lt; 1000) {</a:t>
            </a:r>
            <a:r>
              <a:rPr lang="en-US" sz="2800" baseline="30000" dirty="0" smtClean="0"/>
              <a:t/>
            </a:r>
            <a:br>
              <a:rPr lang="en-US" sz="2800" baseline="30000" dirty="0" smtClean="0"/>
            </a:br>
            <a:r>
              <a:rPr lang="en-US" sz="2800" baseline="30000" dirty="0" smtClean="0"/>
              <a:t>     </a:t>
            </a:r>
            <a:r>
              <a:rPr lang="en-US" sz="2800" baseline="30000" dirty="0" err="1" smtClean="0"/>
              <a:t>out.write</a:t>
            </a: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br>
              <a:rPr lang="en-US" sz="2800" baseline="30000" dirty="0" smtClean="0">
                <a:solidFill>
                  <a:srgbClr val="D9D9D9"/>
                </a:solidFill>
              </a:rPr>
            </a:br>
            <a:r>
              <a:rPr lang="en-US" sz="2800" baseline="30000" dirty="0" smtClean="0">
                <a:solidFill>
                  <a:srgbClr val="D9D9D9"/>
                </a:solidFill>
              </a:rPr>
              <a:t>  }</a:t>
            </a:r>
            <a:br>
              <a:rPr lang="en-US" sz="2800" baseline="30000" dirty="0" smtClean="0">
                <a:solidFill>
                  <a:srgbClr val="D9D9D9"/>
                </a:solidFill>
              </a:rPr>
            </a:br>
            <a:r>
              <a:rPr lang="en-US" sz="2800" baseline="30000" dirty="0" smtClean="0">
                <a:solidFill>
                  <a:srgbClr val="D9D9D9"/>
                </a:solidFill>
              </a:rPr>
              <a:t>  while (</a:t>
            </a:r>
            <a:r>
              <a:rPr lang="en-US" sz="2800" baseline="30000" dirty="0" err="1" smtClean="0">
                <a:solidFill>
                  <a:srgbClr val="D9D9D9"/>
                </a:solidFill>
              </a:rPr>
              <a:t>x</a:t>
            </a:r>
            <a:r>
              <a:rPr lang="en-US" sz="2800" baseline="30000" dirty="0" smtClean="0">
                <a:solidFill>
                  <a:srgbClr val="D9D9D9"/>
                </a:solidFill>
              </a:rPr>
              <a:t> &gt; 0) {</a:t>
            </a:r>
            <a:r>
              <a:rPr lang="en-US" sz="2800" baseline="30000" dirty="0" smtClean="0"/>
              <a:t/>
            </a:r>
            <a:br>
              <a:rPr lang="en-US" sz="2800" baseline="30000" dirty="0" smtClean="0"/>
            </a:br>
            <a:r>
              <a:rPr lang="en-US" sz="2800" baseline="30000" dirty="0" smtClean="0"/>
              <a:t>    </a:t>
            </a:r>
            <a:r>
              <a:rPr lang="en-US" sz="2800" baseline="30000" dirty="0" err="1" smtClean="0"/>
              <a:t>out.write</a:t>
            </a: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br>
              <a:rPr lang="en-US" sz="2800" baseline="30000" dirty="0" smtClean="0">
                <a:solidFill>
                  <a:srgbClr val="D9D9D9"/>
                </a:solidFill>
              </a:rPr>
            </a:br>
            <a:r>
              <a:rPr lang="en-US" sz="2800" baseline="30000" dirty="0" smtClean="0">
                <a:solidFill>
                  <a:srgbClr val="D9D9D9"/>
                </a:solidFill>
              </a:rPr>
              <a:t>  } </a:t>
            </a:r>
            <a:br>
              <a:rPr lang="en-US" sz="2800" baseline="30000" dirty="0" smtClean="0">
                <a:solidFill>
                  <a:srgbClr val="D9D9D9"/>
                </a:solidFill>
              </a:rPr>
            </a:br>
            <a:r>
              <a:rPr lang="en-US" sz="2800" baseline="30000" dirty="0" smtClean="0">
                <a:solidFill>
                  <a:srgbClr val="D9D9D9"/>
                </a:solidFill>
              </a:rPr>
              <a:t>}</a:t>
            </a:r>
            <a:endParaRPr lang="en-US" dirty="0">
              <a:solidFill>
                <a:srgbClr val="D9D9D9"/>
              </a:solidFill>
            </a:endParaRPr>
          </a:p>
        </p:txBody>
      </p:sp>
      <p:sp>
        <p:nvSpPr>
          <p:cNvPr id="7" name="TextBox 6"/>
          <p:cNvSpPr txBox="1"/>
          <p:nvPr/>
        </p:nvSpPr>
        <p:spPr>
          <a:xfrm>
            <a:off x="4741333" y="3421915"/>
            <a:ext cx="2640191" cy="646331"/>
          </a:xfrm>
          <a:prstGeom prst="rect">
            <a:avLst/>
          </a:prstGeom>
          <a:noFill/>
          <a:ln>
            <a:solidFill>
              <a:schemeClr val="tx1"/>
            </a:solidFill>
            <a:prstDash val="solid"/>
          </a:ln>
        </p:spPr>
        <p:txBody>
          <a:bodyPr wrap="none" rtlCol="0">
            <a:spAutoFit/>
          </a:bodyPr>
          <a:lstStyle/>
          <a:p>
            <a:r>
              <a:rPr lang="en-US" b="1" dirty="0" smtClean="0"/>
              <a:t>Write the value of </a:t>
            </a:r>
            <a:r>
              <a:rPr lang="en-US" b="1" dirty="0" err="1" smtClean="0"/>
              <a:t>x</a:t>
            </a:r>
            <a:r>
              <a:rPr lang="en-US" b="1" dirty="0" smtClean="0"/>
              <a:t> to </a:t>
            </a:r>
          </a:p>
          <a:p>
            <a:r>
              <a:rPr lang="en-US" b="1" dirty="0" smtClean="0"/>
              <a:t>the channel out.</a:t>
            </a:r>
            <a:endParaRPr lang="en-US" b="1"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5" name="TextBox 4"/>
          <p:cNvSpPr txBox="1"/>
          <p:nvPr/>
        </p:nvSpPr>
        <p:spPr>
          <a:xfrm>
            <a:off x="1807280" y="1909716"/>
            <a:ext cx="5826830" cy="3539429"/>
          </a:xfrm>
          <a:prstGeom prst="rect">
            <a:avLst/>
          </a:prstGeom>
          <a:noFill/>
        </p:spPr>
        <p:txBody>
          <a:bodyPr wrap="square" rtlCol="0">
            <a:spAutoFit/>
          </a:bodyPr>
          <a:lstStyle/>
          <a:p>
            <a:r>
              <a:rPr lang="en-US" sz="2800" baseline="30000" dirty="0" smtClean="0"/>
              <a:t>proc void Producer (</a:t>
            </a:r>
            <a:r>
              <a:rPr lang="en-US" sz="2800" baseline="30000" dirty="0" err="1" smtClean="0"/>
              <a:t>chan</a:t>
            </a:r>
            <a:r>
              <a:rPr lang="en-US" sz="2800" baseline="30000" dirty="0" smtClean="0"/>
              <a:t>&lt;</a:t>
            </a:r>
            <a:r>
              <a:rPr lang="en-US" sz="2800" baseline="30000" dirty="0" err="1" smtClean="0"/>
              <a:t>int</a:t>
            </a:r>
            <a:r>
              <a:rPr lang="en-US" sz="2800" baseline="30000" dirty="0" smtClean="0"/>
              <a:t>&gt;.write out) {</a:t>
            </a:r>
            <a:br>
              <a:rPr lang="en-US" sz="2800" baseline="30000" dirty="0" smtClean="0"/>
            </a:br>
            <a:r>
              <a:rPr lang="en-US" sz="2800" baseline="30000" dirty="0" smtClean="0"/>
              <a:t>  </a:t>
            </a:r>
            <a:r>
              <a:rPr lang="en-US" sz="2800" baseline="30000" dirty="0" err="1" smtClean="0"/>
              <a:t>int</a:t>
            </a:r>
            <a:r>
              <a:rPr lang="en-US" sz="2800" baseline="30000" dirty="0" smtClean="0"/>
              <a:t> </a:t>
            </a:r>
            <a:r>
              <a:rPr lang="en-US" sz="2800" baseline="30000" dirty="0" err="1" smtClean="0"/>
              <a:t>x</a:t>
            </a:r>
            <a:r>
              <a:rPr lang="en-US" sz="2800" baseline="30000" dirty="0" smtClean="0"/>
              <a:t> = 42;</a:t>
            </a:r>
            <a:br>
              <a:rPr lang="en-US" sz="2800" baseline="30000" dirty="0" smtClean="0"/>
            </a:br>
            <a:r>
              <a:rPr lang="en-US" sz="2800" baseline="30000" dirty="0" smtClean="0"/>
              <a:t>  while (true) {</a:t>
            </a:r>
            <a:br>
              <a:rPr lang="en-US" sz="2800" baseline="30000" dirty="0" smtClean="0"/>
            </a:br>
            <a:r>
              <a:rPr lang="en-US" sz="2800" baseline="30000" dirty="0" smtClean="0"/>
              <a:t>     while (</a:t>
            </a:r>
            <a:r>
              <a:rPr lang="en-US" sz="2800" baseline="30000" dirty="0" err="1" smtClean="0"/>
              <a:t>x</a:t>
            </a:r>
            <a:r>
              <a:rPr lang="en-US" sz="2800" baseline="30000" dirty="0" smtClean="0"/>
              <a:t> &lt; 1000) {</a:t>
            </a:r>
            <a:br>
              <a:rPr lang="en-US" sz="2800" baseline="30000" dirty="0" smtClean="0"/>
            </a:br>
            <a:r>
              <a:rPr lang="en-US" sz="2800" baseline="30000" dirty="0" smtClean="0"/>
              <a:t>     </a:t>
            </a:r>
            <a:r>
              <a:rPr lang="en-US" sz="2800" baseline="30000" dirty="0" err="1" smtClean="0"/>
              <a:t>out.write</a:t>
            </a: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a:t>
            </a:r>
            <a:br>
              <a:rPr lang="en-US" sz="2800" baseline="30000" dirty="0" smtClean="0"/>
            </a:br>
            <a:r>
              <a:rPr lang="en-US" sz="2800" baseline="30000" dirty="0" smtClean="0"/>
              <a:t>  while (</a:t>
            </a:r>
            <a:r>
              <a:rPr lang="en-US" sz="2800" baseline="30000" dirty="0" err="1" smtClean="0"/>
              <a:t>x</a:t>
            </a:r>
            <a:r>
              <a:rPr lang="en-US" sz="2800" baseline="30000" dirty="0" smtClean="0"/>
              <a:t> &gt; 0) {</a:t>
            </a:r>
            <a:br>
              <a:rPr lang="en-US" sz="2800" baseline="30000" dirty="0" smtClean="0"/>
            </a:br>
            <a:r>
              <a:rPr lang="en-US" sz="2800" baseline="30000" dirty="0" smtClean="0"/>
              <a:t>    </a:t>
            </a:r>
            <a:r>
              <a:rPr lang="en-US" sz="2800" baseline="30000" dirty="0" err="1" smtClean="0"/>
              <a:t>out.write</a:t>
            </a: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a:t>
            </a:r>
            <a:r>
              <a:rPr lang="en-US" sz="2800" baseline="30000" dirty="0" err="1" smtClean="0"/>
              <a:t>x</a:t>
            </a:r>
            <a:r>
              <a:rPr lang="en-US" sz="2800" baseline="30000" dirty="0" smtClean="0"/>
              <a:t>--;</a:t>
            </a:r>
            <a:br>
              <a:rPr lang="en-US" sz="2800" baseline="30000" dirty="0" smtClean="0"/>
            </a:br>
            <a:r>
              <a:rPr lang="en-US" sz="2800" baseline="30000" dirty="0" smtClean="0"/>
              <a:t>  } </a:t>
            </a:r>
            <a:br>
              <a:rPr lang="en-US" sz="2800" baseline="30000" dirty="0" smtClean="0"/>
            </a:br>
            <a:r>
              <a:rPr lang="en-US" sz="2800" baseline="30000" dirty="0" smtClean="0"/>
              <a:t>}</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3252171"/>
          </a:xfrm>
          <a:prstGeom prst="rect">
            <a:avLst/>
          </a:prstGeom>
          <a:noFill/>
        </p:spPr>
        <p:txBody>
          <a:bodyPr wrap="square" rtlCol="0">
            <a:spAutoFit/>
          </a:bodyPr>
          <a:lstStyle/>
          <a:p>
            <a:r>
              <a:rPr lang="en-US" sz="2800" baseline="30000" dirty="0" smtClean="0"/>
              <a:t>proc void Monitor (</a:t>
            </a:r>
            <a:r>
              <a:rPr lang="en-US" sz="2800" baseline="30000" dirty="0" err="1" smtClean="0"/>
              <a:t>chan</a:t>
            </a:r>
            <a:r>
              <a:rPr lang="en-US" sz="2800" baseline="30000" dirty="0" smtClean="0"/>
              <a:t>&lt;</a:t>
            </a:r>
            <a:r>
              <a:rPr lang="en-US" sz="2800" baseline="30000" dirty="0" err="1" smtClean="0"/>
              <a:t>int</a:t>
            </a:r>
            <a:r>
              <a:rPr lang="en-US" sz="2800" baseline="30000" dirty="0" smtClean="0"/>
              <a:t>&gt;.read in) {</a:t>
            </a:r>
          </a:p>
          <a:p>
            <a:r>
              <a:rPr lang="en-US" sz="2800" baseline="30000" dirty="0" smtClean="0"/>
              <a:t>  </a:t>
            </a:r>
            <a:r>
              <a:rPr lang="en-US" sz="2800" baseline="30000" dirty="0" err="1" smtClean="0"/>
              <a:t>int</a:t>
            </a:r>
            <a:r>
              <a:rPr lang="en-US" sz="2800" baseline="30000" dirty="0" smtClean="0"/>
              <a:t> last = </a:t>
            </a:r>
            <a:r>
              <a:rPr lang="en-US" sz="2800" baseline="30000" dirty="0" err="1" smtClean="0"/>
              <a:t>in.read</a:t>
            </a:r>
            <a:r>
              <a:rPr lang="en-US" sz="2800" baseline="30000" dirty="0" smtClean="0"/>
              <a:t> (); </a:t>
            </a:r>
          </a:p>
          <a:p>
            <a:r>
              <a:rPr lang="en-US" sz="2800" baseline="30000" dirty="0" smtClean="0"/>
              <a:t>  while (true) {</a:t>
            </a:r>
          </a:p>
          <a:p>
            <a:r>
              <a:rPr lang="en-US" sz="2800" baseline="30000" dirty="0" smtClean="0"/>
              <a:t>    </a:t>
            </a:r>
            <a:r>
              <a:rPr lang="en-US" sz="2800" baseline="30000" dirty="0" err="1" smtClean="0"/>
              <a:t>int</a:t>
            </a:r>
            <a:r>
              <a:rPr lang="en-US" sz="2800" baseline="30000" dirty="0" smtClean="0"/>
              <a:t> </a:t>
            </a:r>
            <a:r>
              <a:rPr lang="en-US" sz="2800" baseline="30000" dirty="0" err="1" smtClean="0"/>
              <a:t>x</a:t>
            </a:r>
            <a:r>
              <a:rPr lang="en-US" sz="2800" baseline="30000" dirty="0" smtClean="0"/>
              <a:t>;</a:t>
            </a:r>
          </a:p>
          <a:p>
            <a:r>
              <a:rPr lang="en-US" sz="2800" baseline="30000" dirty="0" smtClean="0"/>
              <a:t>    </a:t>
            </a:r>
            <a:r>
              <a:rPr lang="en-US" sz="2800" baseline="30000" dirty="0" err="1" smtClean="0"/>
              <a:t>x</a:t>
            </a:r>
            <a:r>
              <a:rPr lang="en-US" sz="2800" baseline="30000" dirty="0" smtClean="0"/>
              <a:t> = </a:t>
            </a:r>
            <a:r>
              <a:rPr lang="en-US" sz="2800" baseline="30000" dirty="0" err="1" smtClean="0"/>
              <a:t>in.read</a:t>
            </a:r>
            <a:r>
              <a:rPr lang="en-US" sz="2800" baseline="30000" dirty="0" smtClean="0"/>
              <a:t> (); </a:t>
            </a:r>
          </a:p>
          <a:p>
            <a:r>
              <a:rPr lang="en-US" sz="2800" baseline="30000" dirty="0" smtClean="0"/>
              <a:t>    if (</a:t>
            </a:r>
            <a:r>
              <a:rPr lang="en-US" sz="2800" baseline="30000" dirty="0" err="1" smtClean="0"/>
              <a:t>x</a:t>
            </a:r>
            <a:r>
              <a:rPr lang="en-US" sz="2800" baseline="30000" dirty="0" smtClean="0"/>
              <a:t> == last) {</a:t>
            </a:r>
          </a:p>
          <a:p>
            <a:r>
              <a:rPr lang="en-US" sz="2800" baseline="30000" dirty="0" smtClean="0"/>
              <a:t>      ... system failure detected</a:t>
            </a:r>
          </a:p>
          <a:p>
            <a:r>
              <a:rPr lang="en-US" sz="2800" baseline="30000" dirty="0" smtClean="0"/>
              <a:t>    }</a:t>
            </a:r>
          </a:p>
          <a:p>
            <a:r>
              <a:rPr lang="en-US" sz="2800" baseline="30000" dirty="0" smtClean="0"/>
              <a:t>    last = </a:t>
            </a:r>
            <a:r>
              <a:rPr lang="en-US" sz="2800" baseline="30000" dirty="0" err="1" smtClean="0"/>
              <a:t>x</a:t>
            </a:r>
            <a:r>
              <a:rPr lang="en-US" sz="2800" baseline="30000" dirty="0" smtClean="0"/>
              <a:t>;</a:t>
            </a:r>
          </a:p>
          <a:p>
            <a:r>
              <a:rPr lang="en-US" sz="2800" baseline="30000" dirty="0" smtClean="0"/>
              <a:t>  } </a:t>
            </a:r>
          </a:p>
          <a:p>
            <a:r>
              <a:rPr lang="en-US" sz="2800" baseline="30000" dirty="0" smtClean="0"/>
              <a:t>}</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3252171"/>
          </a:xfrm>
          <a:prstGeom prst="rect">
            <a:avLst/>
          </a:prstGeom>
          <a:noFill/>
        </p:spPr>
        <p:txBody>
          <a:bodyPr wrap="square" rtlCol="0">
            <a:spAutoFit/>
          </a:bodyPr>
          <a:lstStyle/>
          <a:p>
            <a:r>
              <a:rPr lang="en-US" sz="2800" baseline="30000" dirty="0" smtClean="0">
                <a:solidFill>
                  <a:srgbClr val="D9D9D9"/>
                </a:solidFill>
              </a:rPr>
              <a:t>proc void Monitor (</a:t>
            </a:r>
            <a:r>
              <a:rPr lang="en-US" sz="2800" baseline="30000" dirty="0" err="1" smtClean="0"/>
              <a:t>chan</a:t>
            </a:r>
            <a:r>
              <a:rPr lang="en-US" sz="2800" baseline="30000" dirty="0" smtClean="0"/>
              <a:t>&lt;</a:t>
            </a:r>
            <a:r>
              <a:rPr lang="en-US" sz="2800" baseline="30000" dirty="0" err="1" smtClean="0"/>
              <a:t>int</a:t>
            </a:r>
            <a:r>
              <a:rPr lang="en-US" sz="2800" baseline="30000" dirty="0" smtClean="0"/>
              <a:t>&gt;.read in</a:t>
            </a:r>
            <a:r>
              <a:rPr lang="en-US" sz="2800" baseline="30000" dirty="0" smtClean="0">
                <a:solidFill>
                  <a:srgbClr val="D9D9D9"/>
                </a:solidFill>
              </a:rPr>
              <a:t>) {</a:t>
            </a:r>
          </a:p>
          <a:p>
            <a:r>
              <a:rPr lang="en-US" sz="2800" baseline="30000" dirty="0" smtClean="0">
                <a:solidFill>
                  <a:srgbClr val="D9D9D9"/>
                </a:solidFill>
              </a:rPr>
              <a:t>  </a:t>
            </a:r>
            <a:r>
              <a:rPr lang="en-US" sz="2800" baseline="30000" dirty="0" err="1" smtClean="0">
                <a:solidFill>
                  <a:srgbClr val="D9D9D9"/>
                </a:solidFill>
              </a:rPr>
              <a:t>int</a:t>
            </a:r>
            <a:r>
              <a:rPr lang="en-US" sz="2800" baseline="30000" dirty="0" smtClean="0">
                <a:solidFill>
                  <a:srgbClr val="D9D9D9"/>
                </a:solidFill>
              </a:rPr>
              <a:t> last = </a:t>
            </a:r>
            <a:r>
              <a:rPr lang="en-US" sz="2800" baseline="30000" dirty="0" err="1" smtClean="0">
                <a:solidFill>
                  <a:srgbClr val="D9D9D9"/>
                </a:solidFill>
              </a:rPr>
              <a:t>in.read</a:t>
            </a:r>
            <a:r>
              <a:rPr lang="en-US" sz="2800" baseline="30000" dirty="0" smtClean="0">
                <a:solidFill>
                  <a:srgbClr val="D9D9D9"/>
                </a:solidFill>
              </a:rPr>
              <a:t> (); </a:t>
            </a:r>
          </a:p>
          <a:p>
            <a:r>
              <a:rPr lang="en-US" sz="2800" baseline="30000" dirty="0" smtClean="0">
                <a:solidFill>
                  <a:srgbClr val="D9D9D9"/>
                </a:solidFill>
              </a:rPr>
              <a:t>  while (true) {</a:t>
            </a:r>
          </a:p>
          <a:p>
            <a:r>
              <a:rPr lang="en-US" sz="2800" baseline="30000" dirty="0" smtClean="0">
                <a:solidFill>
                  <a:srgbClr val="D9D9D9"/>
                </a:solidFill>
              </a:rPr>
              <a:t>    </a:t>
            </a:r>
            <a:r>
              <a:rPr lang="en-US" sz="2800" baseline="30000" dirty="0" err="1" smtClean="0">
                <a:solidFill>
                  <a:srgbClr val="D9D9D9"/>
                </a:solidFill>
              </a:rPr>
              <a:t>int</a:t>
            </a: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p>
          <a:p>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 = </a:t>
            </a:r>
            <a:r>
              <a:rPr lang="en-US" sz="2800" baseline="30000" dirty="0" err="1" smtClean="0">
                <a:solidFill>
                  <a:srgbClr val="D9D9D9"/>
                </a:solidFill>
              </a:rPr>
              <a:t>in.read</a:t>
            </a:r>
            <a:r>
              <a:rPr lang="en-US" sz="2800" baseline="30000" dirty="0" smtClean="0">
                <a:solidFill>
                  <a:srgbClr val="D9D9D9"/>
                </a:solidFill>
              </a:rPr>
              <a:t> (); </a:t>
            </a:r>
          </a:p>
          <a:p>
            <a:r>
              <a:rPr lang="en-US" sz="2800" baseline="30000" dirty="0" smtClean="0">
                <a:solidFill>
                  <a:srgbClr val="D9D9D9"/>
                </a:solidFill>
              </a:rPr>
              <a:t>    if (</a:t>
            </a:r>
            <a:r>
              <a:rPr lang="en-US" sz="2800" baseline="30000" dirty="0" err="1" smtClean="0">
                <a:solidFill>
                  <a:srgbClr val="D9D9D9"/>
                </a:solidFill>
              </a:rPr>
              <a:t>x</a:t>
            </a:r>
            <a:r>
              <a:rPr lang="en-US" sz="2800" baseline="30000" dirty="0" smtClean="0">
                <a:solidFill>
                  <a:srgbClr val="D9D9D9"/>
                </a:solidFill>
              </a:rPr>
              <a:t> == last) {</a:t>
            </a:r>
          </a:p>
          <a:p>
            <a:r>
              <a:rPr lang="en-US" sz="2800" baseline="30000" dirty="0" smtClean="0">
                <a:solidFill>
                  <a:srgbClr val="D9D9D9"/>
                </a:solidFill>
              </a:rPr>
              <a:t>      ... system failure detected</a:t>
            </a:r>
          </a:p>
          <a:p>
            <a:r>
              <a:rPr lang="en-US" sz="2800" baseline="30000" dirty="0" smtClean="0">
                <a:solidFill>
                  <a:srgbClr val="D9D9D9"/>
                </a:solidFill>
              </a:rPr>
              <a:t>    }</a:t>
            </a:r>
          </a:p>
          <a:p>
            <a:r>
              <a:rPr lang="en-US" sz="2800" baseline="30000" dirty="0" smtClean="0">
                <a:solidFill>
                  <a:srgbClr val="D9D9D9"/>
                </a:solidFill>
              </a:rPr>
              <a:t>    last = </a:t>
            </a:r>
            <a:r>
              <a:rPr lang="en-US" sz="2800" baseline="30000" dirty="0" err="1" smtClean="0">
                <a:solidFill>
                  <a:srgbClr val="D9D9D9"/>
                </a:solidFill>
              </a:rPr>
              <a:t>x</a:t>
            </a:r>
            <a:r>
              <a:rPr lang="en-US" sz="2800" baseline="30000" dirty="0" smtClean="0">
                <a:solidFill>
                  <a:srgbClr val="D9D9D9"/>
                </a:solidFill>
              </a:rPr>
              <a:t>;</a:t>
            </a:r>
          </a:p>
          <a:p>
            <a:r>
              <a:rPr lang="en-US" sz="2800" baseline="30000" dirty="0" smtClean="0">
                <a:solidFill>
                  <a:srgbClr val="D9D9D9"/>
                </a:solidFill>
              </a:rPr>
              <a:t>  } </a:t>
            </a:r>
          </a:p>
          <a:p>
            <a:r>
              <a:rPr lang="en-US" sz="2800" baseline="30000" dirty="0" smtClean="0">
                <a:solidFill>
                  <a:srgbClr val="D9D9D9"/>
                </a:solidFill>
              </a:rPr>
              <a:t>}</a:t>
            </a:r>
            <a:endParaRPr lang="en-US" dirty="0">
              <a:solidFill>
                <a:srgbClr val="D9D9D9"/>
              </a:solidFill>
            </a:endParaRPr>
          </a:p>
        </p:txBody>
      </p:sp>
      <p:sp>
        <p:nvSpPr>
          <p:cNvPr id="6" name="TextBox 5"/>
          <p:cNvSpPr txBox="1"/>
          <p:nvPr/>
        </p:nvSpPr>
        <p:spPr>
          <a:xfrm>
            <a:off x="5679501" y="2753056"/>
            <a:ext cx="3015181" cy="923330"/>
          </a:xfrm>
          <a:prstGeom prst="rect">
            <a:avLst/>
          </a:prstGeom>
          <a:noFill/>
          <a:ln>
            <a:solidFill>
              <a:schemeClr val="tx1"/>
            </a:solidFill>
            <a:prstDash val="solid"/>
          </a:ln>
        </p:spPr>
        <p:txBody>
          <a:bodyPr wrap="none" rtlCol="0">
            <a:spAutoFit/>
          </a:bodyPr>
          <a:lstStyle/>
          <a:p>
            <a:r>
              <a:rPr lang="en-US" b="1" dirty="0" smtClean="0"/>
              <a:t>Reading end of a channel </a:t>
            </a:r>
          </a:p>
          <a:p>
            <a:r>
              <a:rPr lang="en-US" b="1" dirty="0" smtClean="0"/>
              <a:t>carrying integers; </a:t>
            </a:r>
          </a:p>
          <a:p>
            <a:r>
              <a:rPr lang="en-US" b="1" dirty="0" smtClean="0"/>
              <a:t>named in.</a:t>
            </a:r>
            <a:endParaRPr lang="en-US" b="1"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3252171"/>
          </a:xfrm>
          <a:prstGeom prst="rect">
            <a:avLst/>
          </a:prstGeom>
          <a:noFill/>
        </p:spPr>
        <p:txBody>
          <a:bodyPr wrap="square" rtlCol="0">
            <a:spAutoFit/>
          </a:bodyPr>
          <a:lstStyle/>
          <a:p>
            <a:r>
              <a:rPr lang="en-US" sz="2800" baseline="30000" dirty="0" smtClean="0">
                <a:solidFill>
                  <a:srgbClr val="D9D9D9"/>
                </a:solidFill>
              </a:rPr>
              <a:t>proc void Monitor (</a:t>
            </a:r>
            <a:r>
              <a:rPr lang="en-US" sz="2800" baseline="30000" dirty="0" err="1" smtClean="0">
                <a:solidFill>
                  <a:srgbClr val="D9D9D9"/>
                </a:solidFill>
              </a:rPr>
              <a:t>chan</a:t>
            </a:r>
            <a:r>
              <a:rPr lang="en-US" sz="2800" baseline="30000" dirty="0" smtClean="0">
                <a:solidFill>
                  <a:srgbClr val="D9D9D9"/>
                </a:solidFill>
              </a:rPr>
              <a:t>&lt;</a:t>
            </a:r>
            <a:r>
              <a:rPr lang="en-US" sz="2800" baseline="30000" dirty="0" err="1" smtClean="0">
                <a:solidFill>
                  <a:srgbClr val="D9D9D9"/>
                </a:solidFill>
              </a:rPr>
              <a:t>int</a:t>
            </a:r>
            <a:r>
              <a:rPr lang="en-US" sz="2800" baseline="30000" dirty="0" smtClean="0">
                <a:solidFill>
                  <a:srgbClr val="D9D9D9"/>
                </a:solidFill>
              </a:rPr>
              <a:t>&gt;.read in) {</a:t>
            </a:r>
          </a:p>
          <a:p>
            <a:r>
              <a:rPr lang="en-US" sz="2800" baseline="30000" dirty="0" smtClean="0"/>
              <a:t>  </a:t>
            </a:r>
            <a:r>
              <a:rPr lang="en-US" sz="2800" baseline="30000" dirty="0" err="1" smtClean="0"/>
              <a:t>int</a:t>
            </a:r>
            <a:r>
              <a:rPr lang="en-US" sz="2800" baseline="30000" dirty="0" smtClean="0"/>
              <a:t> last = </a:t>
            </a:r>
            <a:r>
              <a:rPr lang="en-US" sz="2800" baseline="30000" dirty="0" err="1" smtClean="0"/>
              <a:t>in.read</a:t>
            </a:r>
            <a:r>
              <a:rPr lang="en-US" sz="2800" baseline="30000" dirty="0" smtClean="0"/>
              <a:t> (); </a:t>
            </a:r>
          </a:p>
          <a:p>
            <a:r>
              <a:rPr lang="en-US" sz="2800" baseline="30000" dirty="0" smtClean="0"/>
              <a:t>  </a:t>
            </a:r>
            <a:r>
              <a:rPr lang="en-US" sz="2800" baseline="30000" dirty="0" smtClean="0">
                <a:solidFill>
                  <a:srgbClr val="D9D9D9"/>
                </a:solidFill>
              </a:rPr>
              <a:t>while (true) {</a:t>
            </a:r>
          </a:p>
          <a:p>
            <a:r>
              <a:rPr lang="en-US" sz="2800" baseline="30000" dirty="0" smtClean="0">
                <a:solidFill>
                  <a:srgbClr val="D9D9D9"/>
                </a:solidFill>
              </a:rPr>
              <a:t>    </a:t>
            </a:r>
            <a:r>
              <a:rPr lang="en-US" sz="2800" baseline="30000" dirty="0" err="1" smtClean="0">
                <a:solidFill>
                  <a:srgbClr val="D9D9D9"/>
                </a:solidFill>
              </a:rPr>
              <a:t>int</a:t>
            </a:r>
            <a:r>
              <a:rPr lang="en-US" sz="2800" baseline="30000" dirty="0" smtClean="0">
                <a:solidFill>
                  <a:srgbClr val="D9D9D9"/>
                </a:solidFill>
              </a:rPr>
              <a:t> </a:t>
            </a:r>
            <a:r>
              <a:rPr lang="en-US" sz="2800" baseline="30000" dirty="0" err="1" smtClean="0">
                <a:solidFill>
                  <a:srgbClr val="D9D9D9"/>
                </a:solidFill>
              </a:rPr>
              <a:t>x</a:t>
            </a:r>
            <a:r>
              <a:rPr lang="en-US" sz="2800" baseline="30000" dirty="0" smtClean="0">
                <a:solidFill>
                  <a:srgbClr val="D9D9D9"/>
                </a:solidFill>
              </a:rPr>
              <a:t>;</a:t>
            </a:r>
          </a:p>
          <a:p>
            <a:r>
              <a:rPr lang="en-US" sz="2800" baseline="30000" dirty="0" smtClean="0"/>
              <a:t>    </a:t>
            </a:r>
            <a:r>
              <a:rPr lang="en-US" sz="2800" baseline="30000" dirty="0" err="1" smtClean="0"/>
              <a:t>x</a:t>
            </a:r>
            <a:r>
              <a:rPr lang="en-US" sz="2800" baseline="30000" dirty="0" smtClean="0"/>
              <a:t> = </a:t>
            </a:r>
            <a:r>
              <a:rPr lang="en-US" sz="2800" baseline="30000" dirty="0" err="1" smtClean="0"/>
              <a:t>in.read</a:t>
            </a:r>
            <a:r>
              <a:rPr lang="en-US" sz="2800" baseline="30000" dirty="0" smtClean="0"/>
              <a:t> (); </a:t>
            </a:r>
          </a:p>
          <a:p>
            <a:r>
              <a:rPr lang="en-US" sz="2800" baseline="30000" dirty="0" smtClean="0"/>
              <a:t>    </a:t>
            </a:r>
            <a:r>
              <a:rPr lang="en-US" sz="2800" baseline="30000" dirty="0" smtClean="0">
                <a:solidFill>
                  <a:srgbClr val="D9D9D9"/>
                </a:solidFill>
              </a:rPr>
              <a:t>if (</a:t>
            </a:r>
            <a:r>
              <a:rPr lang="en-US" sz="2800" baseline="30000" dirty="0" err="1" smtClean="0">
                <a:solidFill>
                  <a:srgbClr val="D9D9D9"/>
                </a:solidFill>
              </a:rPr>
              <a:t>x</a:t>
            </a:r>
            <a:r>
              <a:rPr lang="en-US" sz="2800" baseline="30000" dirty="0" smtClean="0">
                <a:solidFill>
                  <a:srgbClr val="D9D9D9"/>
                </a:solidFill>
              </a:rPr>
              <a:t> == last) {</a:t>
            </a:r>
          </a:p>
          <a:p>
            <a:r>
              <a:rPr lang="en-US" sz="2800" baseline="30000" dirty="0" smtClean="0">
                <a:solidFill>
                  <a:srgbClr val="D9D9D9"/>
                </a:solidFill>
              </a:rPr>
              <a:t>      ... system failure detected</a:t>
            </a:r>
          </a:p>
          <a:p>
            <a:r>
              <a:rPr lang="en-US" sz="2800" baseline="30000" dirty="0" smtClean="0">
                <a:solidFill>
                  <a:srgbClr val="D9D9D9"/>
                </a:solidFill>
              </a:rPr>
              <a:t>    }</a:t>
            </a:r>
          </a:p>
          <a:p>
            <a:r>
              <a:rPr lang="en-US" sz="2800" baseline="30000" dirty="0" smtClean="0">
                <a:solidFill>
                  <a:srgbClr val="D9D9D9"/>
                </a:solidFill>
              </a:rPr>
              <a:t>    last = </a:t>
            </a:r>
            <a:r>
              <a:rPr lang="en-US" sz="2800" baseline="30000" dirty="0" err="1" smtClean="0">
                <a:solidFill>
                  <a:srgbClr val="D9D9D9"/>
                </a:solidFill>
              </a:rPr>
              <a:t>x</a:t>
            </a:r>
            <a:r>
              <a:rPr lang="en-US" sz="2800" baseline="30000" dirty="0" smtClean="0">
                <a:solidFill>
                  <a:srgbClr val="D9D9D9"/>
                </a:solidFill>
              </a:rPr>
              <a:t>;</a:t>
            </a:r>
          </a:p>
          <a:p>
            <a:r>
              <a:rPr lang="en-US" sz="2800" baseline="30000" dirty="0" smtClean="0">
                <a:solidFill>
                  <a:srgbClr val="D9D9D9"/>
                </a:solidFill>
              </a:rPr>
              <a:t>  } </a:t>
            </a:r>
          </a:p>
          <a:p>
            <a:r>
              <a:rPr lang="en-US" sz="2800" baseline="30000" dirty="0" smtClean="0">
                <a:solidFill>
                  <a:srgbClr val="D9D9D9"/>
                </a:solidFill>
              </a:rPr>
              <a:t>}</a:t>
            </a:r>
            <a:endParaRPr lang="en-US" dirty="0">
              <a:solidFill>
                <a:srgbClr val="D9D9D9"/>
              </a:solidFill>
            </a:endParaRPr>
          </a:p>
        </p:txBody>
      </p:sp>
      <p:sp>
        <p:nvSpPr>
          <p:cNvPr id="6" name="TextBox 5"/>
          <p:cNvSpPr txBox="1"/>
          <p:nvPr/>
        </p:nvSpPr>
        <p:spPr>
          <a:xfrm>
            <a:off x="5030389" y="2502848"/>
            <a:ext cx="2157562" cy="646331"/>
          </a:xfrm>
          <a:prstGeom prst="rect">
            <a:avLst/>
          </a:prstGeom>
          <a:noFill/>
          <a:ln>
            <a:solidFill>
              <a:schemeClr val="tx1"/>
            </a:solidFill>
            <a:prstDash val="solid"/>
          </a:ln>
        </p:spPr>
        <p:txBody>
          <a:bodyPr wrap="none" rtlCol="0">
            <a:spAutoFit/>
          </a:bodyPr>
          <a:lstStyle/>
          <a:p>
            <a:r>
              <a:rPr lang="en-US" b="1" dirty="0" smtClean="0"/>
              <a:t>Reading from the </a:t>
            </a:r>
          </a:p>
          <a:p>
            <a:r>
              <a:rPr lang="en-US" b="1" dirty="0" smtClean="0"/>
              <a:t>channel named in</a:t>
            </a:r>
            <a:endParaRPr lang="en-US"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3252171"/>
          </a:xfrm>
          <a:prstGeom prst="rect">
            <a:avLst/>
          </a:prstGeom>
          <a:noFill/>
        </p:spPr>
        <p:txBody>
          <a:bodyPr wrap="square" rtlCol="0">
            <a:spAutoFit/>
          </a:bodyPr>
          <a:lstStyle/>
          <a:p>
            <a:r>
              <a:rPr lang="en-US" sz="2800" baseline="30000" dirty="0" smtClean="0"/>
              <a:t>proc void Monitor (</a:t>
            </a:r>
            <a:r>
              <a:rPr lang="en-US" sz="2800" baseline="30000" dirty="0" err="1" smtClean="0"/>
              <a:t>chan</a:t>
            </a:r>
            <a:r>
              <a:rPr lang="en-US" sz="2800" baseline="30000" dirty="0" smtClean="0"/>
              <a:t>&lt;</a:t>
            </a:r>
            <a:r>
              <a:rPr lang="en-US" sz="2800" baseline="30000" dirty="0" err="1" smtClean="0"/>
              <a:t>int</a:t>
            </a:r>
            <a:r>
              <a:rPr lang="en-US" sz="2800" baseline="30000" dirty="0" smtClean="0"/>
              <a:t>&gt;.read in) {</a:t>
            </a:r>
          </a:p>
          <a:p>
            <a:r>
              <a:rPr lang="en-US" sz="2800" baseline="30000" dirty="0" smtClean="0"/>
              <a:t>  </a:t>
            </a:r>
            <a:r>
              <a:rPr lang="en-US" sz="2800" baseline="30000" dirty="0" err="1" smtClean="0"/>
              <a:t>int</a:t>
            </a:r>
            <a:r>
              <a:rPr lang="en-US" sz="2800" baseline="30000" dirty="0" smtClean="0"/>
              <a:t> last = </a:t>
            </a:r>
            <a:r>
              <a:rPr lang="en-US" sz="2800" baseline="30000" dirty="0" err="1" smtClean="0"/>
              <a:t>in.read</a:t>
            </a:r>
            <a:r>
              <a:rPr lang="en-US" sz="2800" baseline="30000" dirty="0" smtClean="0"/>
              <a:t> (); </a:t>
            </a:r>
          </a:p>
          <a:p>
            <a:r>
              <a:rPr lang="en-US" sz="2800" baseline="30000" dirty="0" smtClean="0"/>
              <a:t>  while (true) {</a:t>
            </a:r>
          </a:p>
          <a:p>
            <a:r>
              <a:rPr lang="en-US" sz="2800" baseline="30000" dirty="0" smtClean="0"/>
              <a:t>    </a:t>
            </a:r>
            <a:r>
              <a:rPr lang="en-US" sz="2800" baseline="30000" dirty="0" err="1" smtClean="0"/>
              <a:t>int</a:t>
            </a:r>
            <a:r>
              <a:rPr lang="en-US" sz="2800" baseline="30000" dirty="0" smtClean="0"/>
              <a:t> </a:t>
            </a:r>
            <a:r>
              <a:rPr lang="en-US" sz="2800" baseline="30000" dirty="0" err="1" smtClean="0"/>
              <a:t>x</a:t>
            </a:r>
            <a:r>
              <a:rPr lang="en-US" sz="2800" baseline="30000" dirty="0" smtClean="0"/>
              <a:t>;</a:t>
            </a:r>
          </a:p>
          <a:p>
            <a:r>
              <a:rPr lang="en-US" sz="2800" baseline="30000" dirty="0" smtClean="0"/>
              <a:t>    </a:t>
            </a:r>
            <a:r>
              <a:rPr lang="en-US" sz="2800" baseline="30000" dirty="0" err="1" smtClean="0"/>
              <a:t>x</a:t>
            </a:r>
            <a:r>
              <a:rPr lang="en-US" sz="2800" baseline="30000" dirty="0" smtClean="0"/>
              <a:t> = </a:t>
            </a:r>
            <a:r>
              <a:rPr lang="en-US" sz="2800" baseline="30000" dirty="0" err="1" smtClean="0"/>
              <a:t>in.read</a:t>
            </a:r>
            <a:r>
              <a:rPr lang="en-US" sz="2800" baseline="30000" dirty="0" smtClean="0"/>
              <a:t> (); </a:t>
            </a:r>
          </a:p>
          <a:p>
            <a:r>
              <a:rPr lang="en-US" sz="2800" baseline="30000" dirty="0" smtClean="0"/>
              <a:t>    if (</a:t>
            </a:r>
            <a:r>
              <a:rPr lang="en-US" sz="2800" baseline="30000" dirty="0" err="1" smtClean="0"/>
              <a:t>x</a:t>
            </a:r>
            <a:r>
              <a:rPr lang="en-US" sz="2800" baseline="30000" dirty="0" smtClean="0"/>
              <a:t> == last) {</a:t>
            </a:r>
          </a:p>
          <a:p>
            <a:r>
              <a:rPr lang="en-US" sz="2800" baseline="30000" dirty="0" smtClean="0"/>
              <a:t>      ... system failure detected</a:t>
            </a:r>
          </a:p>
          <a:p>
            <a:r>
              <a:rPr lang="en-US" sz="2800" baseline="30000" dirty="0" smtClean="0"/>
              <a:t>    }</a:t>
            </a:r>
          </a:p>
          <a:p>
            <a:r>
              <a:rPr lang="en-US" sz="2800" baseline="30000" dirty="0" smtClean="0"/>
              <a:t>    last = </a:t>
            </a:r>
            <a:r>
              <a:rPr lang="en-US" sz="2800" baseline="30000" dirty="0" err="1" smtClean="0"/>
              <a:t>x</a:t>
            </a:r>
            <a:r>
              <a:rPr lang="en-US" sz="2800" baseline="30000" dirty="0" smtClean="0"/>
              <a:t>;</a:t>
            </a:r>
          </a:p>
          <a:p>
            <a:r>
              <a:rPr lang="en-US" sz="2800" baseline="30000" dirty="0" smtClean="0"/>
              <a:t>  } </a:t>
            </a:r>
          </a:p>
          <a:p>
            <a:r>
              <a:rPr lang="en-US" sz="2800" baseline="30000" dirty="0" smtClean="0"/>
              <a:t>}</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2103139"/>
          </a:xfrm>
          <a:prstGeom prst="rect">
            <a:avLst/>
          </a:prstGeom>
          <a:noFill/>
        </p:spPr>
        <p:txBody>
          <a:bodyPr wrap="square" rtlCol="0">
            <a:spAutoFit/>
          </a:bodyPr>
          <a:lstStyle/>
          <a:p>
            <a:r>
              <a:rPr lang="en-US" sz="2800" baseline="30000" dirty="0" smtClean="0"/>
              <a:t>proc void main() { </a:t>
            </a:r>
          </a:p>
          <a:p>
            <a:r>
              <a:rPr lang="en-US" sz="2800" baseline="30000" dirty="0" smtClean="0"/>
              <a:t>  </a:t>
            </a:r>
            <a:r>
              <a:rPr lang="en-US" sz="2800" baseline="30000" dirty="0" err="1" smtClean="0"/>
              <a:t>chan</a:t>
            </a:r>
            <a:r>
              <a:rPr lang="en-US" sz="2800" baseline="30000" dirty="0" smtClean="0"/>
              <a:t>&lt;</a:t>
            </a:r>
            <a:r>
              <a:rPr lang="en-US" sz="2800" baseline="30000" dirty="0" err="1" smtClean="0"/>
              <a:t>int</a:t>
            </a:r>
            <a:r>
              <a:rPr lang="en-US" sz="2800" baseline="30000" dirty="0" smtClean="0"/>
              <a:t>&gt; </a:t>
            </a:r>
            <a:r>
              <a:rPr lang="en-US" sz="2800" baseline="30000" dirty="0" err="1" smtClean="0"/>
              <a:t>c</a:t>
            </a:r>
            <a:r>
              <a:rPr lang="en-US" sz="2800" baseline="30000" dirty="0" smtClean="0"/>
              <a:t>;</a:t>
            </a:r>
          </a:p>
          <a:p>
            <a:r>
              <a:rPr lang="en-US" sz="2800" baseline="30000" dirty="0" smtClean="0"/>
              <a:t>  par {</a:t>
            </a:r>
          </a:p>
          <a:p>
            <a:r>
              <a:rPr lang="en-US" sz="2800" baseline="30000" dirty="0" smtClean="0"/>
              <a:t>    Producer (</a:t>
            </a:r>
            <a:r>
              <a:rPr lang="en-US" sz="2800" baseline="30000" dirty="0" err="1" smtClean="0"/>
              <a:t>c.write</a:t>
            </a:r>
            <a:r>
              <a:rPr lang="en-US" sz="2800" baseline="30000" dirty="0" smtClean="0"/>
              <a:t>); </a:t>
            </a:r>
          </a:p>
          <a:p>
            <a:r>
              <a:rPr lang="en-US" sz="2800" baseline="30000" dirty="0" smtClean="0"/>
              <a:t>    Monitor (</a:t>
            </a:r>
            <a:r>
              <a:rPr lang="en-US" sz="2800" baseline="30000" dirty="0" err="1" smtClean="0"/>
              <a:t>c.read</a:t>
            </a:r>
            <a:r>
              <a:rPr lang="en-US" sz="2800" baseline="30000" dirty="0" smtClean="0"/>
              <a:t>);</a:t>
            </a:r>
          </a:p>
          <a:p>
            <a:r>
              <a:rPr lang="en-US" sz="2800" baseline="30000" dirty="0" smtClean="0"/>
              <a:t>  } </a:t>
            </a:r>
          </a:p>
          <a:p>
            <a:r>
              <a:rPr lang="en-US" sz="2800" baseline="30000" dirty="0" smtClean="0"/>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2103139"/>
          </a:xfrm>
          <a:prstGeom prst="rect">
            <a:avLst/>
          </a:prstGeom>
          <a:noFill/>
        </p:spPr>
        <p:txBody>
          <a:bodyPr wrap="square" rtlCol="0">
            <a:spAutoFit/>
          </a:bodyPr>
          <a:lstStyle/>
          <a:p>
            <a:r>
              <a:rPr lang="en-US" sz="2800" baseline="30000" dirty="0" smtClean="0">
                <a:solidFill>
                  <a:schemeClr val="bg1">
                    <a:lumMod val="85000"/>
                  </a:schemeClr>
                </a:solidFill>
              </a:rPr>
              <a:t>proc void main() { </a:t>
            </a:r>
          </a:p>
          <a:p>
            <a:r>
              <a:rPr lang="en-US" sz="2800" baseline="30000" dirty="0" smtClean="0"/>
              <a:t>  </a:t>
            </a:r>
            <a:r>
              <a:rPr lang="en-US" sz="2800" baseline="30000" dirty="0" err="1" smtClean="0"/>
              <a:t>chan</a:t>
            </a:r>
            <a:r>
              <a:rPr lang="en-US" sz="2800" baseline="30000" dirty="0" smtClean="0"/>
              <a:t>&lt;</a:t>
            </a:r>
            <a:r>
              <a:rPr lang="en-US" sz="2800" baseline="30000" dirty="0" err="1" smtClean="0"/>
              <a:t>int</a:t>
            </a:r>
            <a:r>
              <a:rPr lang="en-US" sz="2800" baseline="30000" dirty="0" smtClean="0"/>
              <a:t>&gt; </a:t>
            </a:r>
            <a:r>
              <a:rPr lang="en-US" sz="2800" baseline="30000" dirty="0" err="1" smtClean="0"/>
              <a:t>c</a:t>
            </a:r>
            <a:r>
              <a:rPr lang="en-US" sz="2800" baseline="30000" dirty="0" smtClean="0"/>
              <a:t>;</a:t>
            </a:r>
          </a:p>
          <a:p>
            <a:r>
              <a:rPr lang="en-US" sz="2800" baseline="30000" dirty="0" smtClean="0"/>
              <a:t>  </a:t>
            </a:r>
            <a:r>
              <a:rPr lang="en-US" sz="2800" baseline="30000" dirty="0" smtClean="0">
                <a:solidFill>
                  <a:schemeClr val="bg1">
                    <a:lumMod val="85000"/>
                  </a:schemeClr>
                </a:solidFill>
              </a:rPr>
              <a:t>par {</a:t>
            </a:r>
          </a:p>
          <a:p>
            <a:r>
              <a:rPr lang="en-US" sz="2800" baseline="30000" dirty="0" smtClean="0">
                <a:solidFill>
                  <a:schemeClr val="bg1">
                    <a:lumMod val="85000"/>
                  </a:schemeClr>
                </a:solidFill>
              </a:rPr>
              <a:t>    Producer (</a:t>
            </a:r>
            <a:r>
              <a:rPr lang="en-US" sz="2800" baseline="30000" dirty="0" err="1" smtClean="0">
                <a:solidFill>
                  <a:schemeClr val="bg1">
                    <a:lumMod val="85000"/>
                  </a:schemeClr>
                </a:solidFill>
              </a:rPr>
              <a:t>c.write</a:t>
            </a:r>
            <a:r>
              <a:rPr lang="en-US" sz="2800" baseline="30000" dirty="0" smtClean="0">
                <a:solidFill>
                  <a:schemeClr val="bg1">
                    <a:lumMod val="85000"/>
                  </a:schemeClr>
                </a:solidFill>
              </a:rPr>
              <a:t>); </a:t>
            </a:r>
          </a:p>
          <a:p>
            <a:r>
              <a:rPr lang="en-US" sz="2800" baseline="30000" dirty="0" smtClean="0">
                <a:solidFill>
                  <a:schemeClr val="bg1">
                    <a:lumMod val="85000"/>
                  </a:schemeClr>
                </a:solidFill>
              </a:rPr>
              <a:t>    Monitor (</a:t>
            </a:r>
            <a:r>
              <a:rPr lang="en-US" sz="2800" baseline="30000" dirty="0" err="1" smtClean="0">
                <a:solidFill>
                  <a:schemeClr val="bg1">
                    <a:lumMod val="85000"/>
                  </a:schemeClr>
                </a:solidFill>
              </a:rPr>
              <a:t>c.read</a:t>
            </a:r>
            <a:r>
              <a:rPr lang="en-US" sz="2800" baseline="30000" dirty="0" smtClean="0">
                <a:solidFill>
                  <a:schemeClr val="bg1">
                    <a:lumMod val="85000"/>
                  </a:schemeClr>
                </a:solidFill>
              </a:rPr>
              <a:t>);</a:t>
            </a:r>
          </a:p>
          <a:p>
            <a:r>
              <a:rPr lang="en-US" sz="2800" baseline="30000" dirty="0" smtClean="0">
                <a:solidFill>
                  <a:schemeClr val="bg1">
                    <a:lumMod val="85000"/>
                  </a:schemeClr>
                </a:solidFill>
              </a:rPr>
              <a:t>  } </a:t>
            </a:r>
          </a:p>
          <a:p>
            <a:r>
              <a:rPr lang="en-US" sz="2800" baseline="30000" dirty="0" smtClean="0">
                <a:solidFill>
                  <a:schemeClr val="bg1">
                    <a:lumMod val="85000"/>
                  </a:schemeClr>
                </a:solidFill>
              </a:rPr>
              <a:t>}</a:t>
            </a:r>
          </a:p>
        </p:txBody>
      </p:sp>
      <p:sp>
        <p:nvSpPr>
          <p:cNvPr id="5" name="TextBox 4"/>
          <p:cNvSpPr txBox="1"/>
          <p:nvPr/>
        </p:nvSpPr>
        <p:spPr>
          <a:xfrm>
            <a:off x="4306489" y="1985916"/>
            <a:ext cx="2175145" cy="646331"/>
          </a:xfrm>
          <a:prstGeom prst="rect">
            <a:avLst/>
          </a:prstGeom>
          <a:noFill/>
          <a:ln>
            <a:solidFill>
              <a:schemeClr val="tx1"/>
            </a:solidFill>
            <a:prstDash val="solid"/>
          </a:ln>
        </p:spPr>
        <p:txBody>
          <a:bodyPr wrap="none" rtlCol="0">
            <a:spAutoFit/>
          </a:bodyPr>
          <a:lstStyle/>
          <a:p>
            <a:r>
              <a:rPr lang="en-US" b="1" dirty="0" smtClean="0"/>
              <a:t>Declare a channel </a:t>
            </a:r>
          </a:p>
          <a:p>
            <a:r>
              <a:rPr lang="en-US" b="1" dirty="0" smtClean="0"/>
              <a:t>carrying integers</a:t>
            </a:r>
            <a:endParaRPr lang="en-US" b="1"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2103139"/>
          </a:xfrm>
          <a:prstGeom prst="rect">
            <a:avLst/>
          </a:prstGeom>
          <a:noFill/>
        </p:spPr>
        <p:txBody>
          <a:bodyPr wrap="square" rtlCol="0">
            <a:spAutoFit/>
          </a:bodyPr>
          <a:lstStyle/>
          <a:p>
            <a:r>
              <a:rPr lang="en-US" sz="2800" baseline="30000" dirty="0" smtClean="0">
                <a:solidFill>
                  <a:srgbClr val="D9D9D9"/>
                </a:solidFill>
              </a:rPr>
              <a:t>proc void main() { </a:t>
            </a:r>
          </a:p>
          <a:p>
            <a:r>
              <a:rPr lang="en-US" sz="2800" baseline="30000" dirty="0" smtClean="0">
                <a:solidFill>
                  <a:srgbClr val="D9D9D9"/>
                </a:solidFill>
              </a:rPr>
              <a:t>  </a:t>
            </a:r>
            <a:r>
              <a:rPr lang="en-US" sz="2800" baseline="30000" dirty="0" err="1" smtClean="0">
                <a:solidFill>
                  <a:srgbClr val="D9D9D9"/>
                </a:solidFill>
              </a:rPr>
              <a:t>chan</a:t>
            </a:r>
            <a:r>
              <a:rPr lang="en-US" sz="2800" baseline="30000" dirty="0" smtClean="0">
                <a:solidFill>
                  <a:srgbClr val="D9D9D9"/>
                </a:solidFill>
              </a:rPr>
              <a:t>&lt;</a:t>
            </a:r>
            <a:r>
              <a:rPr lang="en-US" sz="2800" baseline="30000" dirty="0" err="1" smtClean="0">
                <a:solidFill>
                  <a:srgbClr val="D9D9D9"/>
                </a:solidFill>
              </a:rPr>
              <a:t>int</a:t>
            </a:r>
            <a:r>
              <a:rPr lang="en-US" sz="2800" baseline="30000" dirty="0" smtClean="0">
                <a:solidFill>
                  <a:srgbClr val="D9D9D9"/>
                </a:solidFill>
              </a:rPr>
              <a:t>&gt; </a:t>
            </a:r>
            <a:r>
              <a:rPr lang="en-US" sz="2800" baseline="30000" dirty="0" err="1" smtClean="0">
                <a:solidFill>
                  <a:srgbClr val="D9D9D9"/>
                </a:solidFill>
              </a:rPr>
              <a:t>c</a:t>
            </a:r>
            <a:r>
              <a:rPr lang="en-US" sz="2800" baseline="30000" dirty="0" smtClean="0">
                <a:solidFill>
                  <a:srgbClr val="D9D9D9"/>
                </a:solidFill>
              </a:rPr>
              <a:t>;</a:t>
            </a:r>
          </a:p>
          <a:p>
            <a:r>
              <a:rPr lang="en-US" sz="2800" baseline="30000" dirty="0" smtClean="0"/>
              <a:t>  par {</a:t>
            </a:r>
          </a:p>
          <a:p>
            <a:r>
              <a:rPr lang="en-US" sz="2800" baseline="30000" dirty="0" smtClean="0"/>
              <a:t>    Producer (</a:t>
            </a:r>
            <a:r>
              <a:rPr lang="en-US" sz="2800" baseline="30000" dirty="0" err="1" smtClean="0"/>
              <a:t>c.write</a:t>
            </a:r>
            <a:r>
              <a:rPr lang="en-US" sz="2800" baseline="30000" dirty="0" smtClean="0"/>
              <a:t>); </a:t>
            </a:r>
          </a:p>
          <a:p>
            <a:r>
              <a:rPr lang="en-US" sz="2800" baseline="30000" dirty="0" smtClean="0"/>
              <a:t>    Monitor (</a:t>
            </a:r>
            <a:r>
              <a:rPr lang="en-US" sz="2800" baseline="30000" dirty="0" err="1" smtClean="0"/>
              <a:t>c.read</a:t>
            </a:r>
            <a:r>
              <a:rPr lang="en-US" sz="2800" baseline="30000" dirty="0" smtClean="0"/>
              <a:t>);</a:t>
            </a:r>
          </a:p>
          <a:p>
            <a:r>
              <a:rPr lang="en-US" sz="2800" baseline="30000" dirty="0" smtClean="0"/>
              <a:t>  }</a:t>
            </a:r>
            <a:r>
              <a:rPr lang="en-US" sz="2800" baseline="30000" dirty="0" smtClean="0">
                <a:solidFill>
                  <a:srgbClr val="D9D9D9"/>
                </a:solidFill>
              </a:rPr>
              <a:t> </a:t>
            </a:r>
          </a:p>
          <a:p>
            <a:r>
              <a:rPr lang="en-US" sz="2800" baseline="30000" dirty="0" smtClean="0">
                <a:solidFill>
                  <a:srgbClr val="D9D9D9"/>
                </a:solidFill>
              </a:rPr>
              <a:t>}</a:t>
            </a:r>
          </a:p>
        </p:txBody>
      </p:sp>
      <p:sp>
        <p:nvSpPr>
          <p:cNvPr id="6" name="TextBox 5"/>
          <p:cNvSpPr txBox="1"/>
          <p:nvPr/>
        </p:nvSpPr>
        <p:spPr>
          <a:xfrm>
            <a:off x="4662089" y="2515548"/>
            <a:ext cx="1777838" cy="923330"/>
          </a:xfrm>
          <a:prstGeom prst="rect">
            <a:avLst/>
          </a:prstGeom>
          <a:noFill/>
          <a:ln>
            <a:solidFill>
              <a:schemeClr val="tx1"/>
            </a:solidFill>
            <a:prstDash val="solid"/>
          </a:ln>
        </p:spPr>
        <p:txBody>
          <a:bodyPr wrap="none" rtlCol="0">
            <a:spAutoFit/>
          </a:bodyPr>
          <a:lstStyle/>
          <a:p>
            <a:r>
              <a:rPr lang="en-US" b="1" dirty="0" smtClean="0"/>
              <a:t>In parallel run</a:t>
            </a:r>
          </a:p>
          <a:p>
            <a:r>
              <a:rPr lang="en-US" b="1" dirty="0" smtClean="0"/>
              <a:t>Producer and</a:t>
            </a:r>
          </a:p>
          <a:p>
            <a:r>
              <a:rPr lang="en-US" b="1" dirty="0" smtClean="0"/>
              <a:t>Monitor</a:t>
            </a:r>
            <a:endParaRPr lang="en-US" b="1"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1807280" y="1909716"/>
            <a:ext cx="5826830" cy="2103139"/>
          </a:xfrm>
          <a:prstGeom prst="rect">
            <a:avLst/>
          </a:prstGeom>
          <a:noFill/>
        </p:spPr>
        <p:txBody>
          <a:bodyPr wrap="square" rtlCol="0">
            <a:spAutoFit/>
          </a:bodyPr>
          <a:lstStyle/>
          <a:p>
            <a:r>
              <a:rPr lang="en-US" sz="2800" baseline="30000" dirty="0" smtClean="0"/>
              <a:t>proc void main() { </a:t>
            </a:r>
          </a:p>
          <a:p>
            <a:r>
              <a:rPr lang="en-US" sz="2800" baseline="30000" dirty="0" smtClean="0"/>
              <a:t>  </a:t>
            </a:r>
            <a:r>
              <a:rPr lang="en-US" sz="2800" baseline="30000" dirty="0" err="1" smtClean="0"/>
              <a:t>chan</a:t>
            </a:r>
            <a:r>
              <a:rPr lang="en-US" sz="2800" baseline="30000" dirty="0" smtClean="0"/>
              <a:t>&lt;</a:t>
            </a:r>
            <a:r>
              <a:rPr lang="en-US" sz="2800" baseline="30000" dirty="0" err="1" smtClean="0"/>
              <a:t>int</a:t>
            </a:r>
            <a:r>
              <a:rPr lang="en-US" sz="2800" baseline="30000" dirty="0" smtClean="0"/>
              <a:t>&gt; </a:t>
            </a:r>
            <a:r>
              <a:rPr lang="en-US" sz="2800" baseline="30000" dirty="0" err="1" smtClean="0"/>
              <a:t>c</a:t>
            </a:r>
            <a:r>
              <a:rPr lang="en-US" sz="2800" baseline="30000" dirty="0" smtClean="0"/>
              <a:t>;</a:t>
            </a:r>
          </a:p>
          <a:p>
            <a:r>
              <a:rPr lang="en-US" sz="2800" baseline="30000" dirty="0" smtClean="0"/>
              <a:t>  par {</a:t>
            </a:r>
          </a:p>
          <a:p>
            <a:r>
              <a:rPr lang="en-US" sz="2800" baseline="30000" dirty="0" smtClean="0"/>
              <a:t>    Producer (</a:t>
            </a:r>
            <a:r>
              <a:rPr lang="en-US" sz="2800" baseline="30000" dirty="0" err="1" smtClean="0"/>
              <a:t>c.write</a:t>
            </a:r>
            <a:r>
              <a:rPr lang="en-US" sz="2800" baseline="30000" dirty="0" smtClean="0"/>
              <a:t>); </a:t>
            </a:r>
          </a:p>
          <a:p>
            <a:r>
              <a:rPr lang="en-US" sz="2800" baseline="30000" dirty="0" smtClean="0"/>
              <a:t>    Monitor (</a:t>
            </a:r>
            <a:r>
              <a:rPr lang="en-US" sz="2800" baseline="30000" dirty="0" err="1" smtClean="0"/>
              <a:t>c.read</a:t>
            </a:r>
            <a:r>
              <a:rPr lang="en-US" sz="2800" baseline="30000" dirty="0" smtClean="0"/>
              <a:t>);</a:t>
            </a:r>
          </a:p>
          <a:p>
            <a:r>
              <a:rPr lang="en-US" sz="2800" baseline="30000" dirty="0" smtClean="0"/>
              <a:t>  } </a:t>
            </a:r>
          </a:p>
          <a:p>
            <a:r>
              <a:rPr lang="en-US" sz="2800" baseline="30000" dirty="0" smtClean="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 Box 65"/>
          <p:cNvSpPr txBox="1">
            <a:spLocks noChangeArrowheads="1"/>
          </p:cNvSpPr>
          <p:nvPr/>
        </p:nvSpPr>
        <p:spPr bwMode="auto">
          <a:xfrm>
            <a:off x="7555794" y="1777470"/>
            <a:ext cx="1352550" cy="457200"/>
          </a:xfrm>
          <a:prstGeom prst="rect">
            <a:avLst/>
          </a:prstGeom>
          <a:noFill/>
          <a:ln w="9525">
            <a:noFill/>
            <a:miter lim="800000"/>
            <a:headEnd/>
            <a:tailEnd/>
          </a:ln>
        </p:spPr>
        <p:txBody>
          <a:bodyPr wrap="none">
            <a:prstTxWarp prst="textNoShape">
              <a:avLst/>
            </a:prstTxWarp>
            <a:spAutoFit/>
          </a:bodyPr>
          <a:lstStyle/>
          <a:p>
            <a:r>
              <a:rPr lang="en-US" dirty="0"/>
              <a:t>A        B </a:t>
            </a:r>
          </a:p>
        </p:txBody>
      </p:sp>
      <p:sp>
        <p:nvSpPr>
          <p:cNvPr id="6" name="Rectangle 9"/>
          <p:cNvSpPr>
            <a:spLocks noChangeArrowheads="1"/>
          </p:cNvSpPr>
          <p:nvPr/>
        </p:nvSpPr>
        <p:spPr bwMode="auto">
          <a:xfrm>
            <a:off x="4267200" y="1066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7" name="Rectangle 8"/>
          <p:cNvSpPr>
            <a:spLocks noChangeArrowheads="1"/>
          </p:cNvSpPr>
          <p:nvPr/>
        </p:nvSpPr>
        <p:spPr bwMode="auto">
          <a:xfrm>
            <a:off x="4114800" y="12192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8" name="Rectangle 4"/>
          <p:cNvSpPr>
            <a:spLocks noChangeArrowheads="1"/>
          </p:cNvSpPr>
          <p:nvPr/>
        </p:nvSpPr>
        <p:spPr bwMode="auto">
          <a:xfrm>
            <a:off x="8382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dirty="0" err="1" smtClean="0"/>
              <a:t>Prog</a:t>
            </a:r>
            <a:r>
              <a:rPr lang="en-US" sz="1600" dirty="0" smtClean="0"/>
              <a:t>.</a:t>
            </a:r>
          </a:p>
          <a:p>
            <a:pPr algn="ctr"/>
            <a:r>
              <a:rPr lang="en-US" sz="1600" dirty="0" smtClean="0"/>
              <a:t>language</a:t>
            </a:r>
            <a:endParaRPr lang="en-US" dirty="0"/>
          </a:p>
        </p:txBody>
      </p:sp>
      <p:sp>
        <p:nvSpPr>
          <p:cNvPr id="9" name="Rectangle 6"/>
          <p:cNvSpPr>
            <a:spLocks noChangeArrowheads="1"/>
          </p:cNvSpPr>
          <p:nvPr/>
        </p:nvSpPr>
        <p:spPr bwMode="auto">
          <a:xfrm>
            <a:off x="24384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dirty="0" smtClean="0"/>
              <a:t>Compiler</a:t>
            </a:r>
            <a:endParaRPr lang="en-US" dirty="0"/>
          </a:p>
        </p:txBody>
      </p:sp>
      <p:sp>
        <p:nvSpPr>
          <p:cNvPr id="10" name="Rectangle 7"/>
          <p:cNvSpPr>
            <a:spLocks noChangeArrowheads="1"/>
          </p:cNvSpPr>
          <p:nvPr/>
        </p:nvSpPr>
        <p:spPr bwMode="auto">
          <a:xfrm>
            <a:off x="3962400" y="14478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dirty="0" smtClean="0"/>
              <a:t>Runtime</a:t>
            </a:r>
            <a:endParaRPr lang="en-US" sz="1600" dirty="0"/>
          </a:p>
        </p:txBody>
      </p:sp>
      <p:sp>
        <p:nvSpPr>
          <p:cNvPr id="11" name="Rectangle 10"/>
          <p:cNvSpPr>
            <a:spLocks noChangeArrowheads="1"/>
          </p:cNvSpPr>
          <p:nvPr/>
        </p:nvSpPr>
        <p:spPr bwMode="auto">
          <a:xfrm>
            <a:off x="2438400" y="304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IDE/GUI</a:t>
            </a:r>
            <a:endParaRPr lang="en-US"/>
          </a:p>
        </p:txBody>
      </p:sp>
      <p:sp>
        <p:nvSpPr>
          <p:cNvPr id="12" name="Rectangle 11"/>
          <p:cNvSpPr>
            <a:spLocks noChangeArrowheads="1"/>
          </p:cNvSpPr>
          <p:nvPr/>
        </p:nvSpPr>
        <p:spPr bwMode="auto">
          <a:xfrm>
            <a:off x="6172200" y="304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Process</a:t>
            </a:r>
          </a:p>
          <a:p>
            <a:pPr algn="ctr"/>
            <a:r>
              <a:rPr lang="en-US" sz="1600"/>
              <a:t>repo.</a:t>
            </a:r>
            <a:endParaRPr lang="en-US"/>
          </a:p>
        </p:txBody>
      </p:sp>
      <p:sp>
        <p:nvSpPr>
          <p:cNvPr id="13" name="Rectangle 12"/>
          <p:cNvSpPr>
            <a:spLocks noChangeArrowheads="1"/>
          </p:cNvSpPr>
          <p:nvPr/>
        </p:nvSpPr>
        <p:spPr bwMode="auto">
          <a:xfrm>
            <a:off x="2667000" y="2667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CSP</a:t>
            </a:r>
          </a:p>
          <a:p>
            <a:pPr algn="ctr"/>
            <a:r>
              <a:rPr lang="en-US" sz="1600"/>
              <a:t>scripts</a:t>
            </a:r>
            <a:endParaRPr lang="en-US"/>
          </a:p>
        </p:txBody>
      </p:sp>
      <p:sp>
        <p:nvSpPr>
          <p:cNvPr id="14" name="Rectangle 15"/>
          <p:cNvSpPr>
            <a:spLocks noChangeArrowheads="1"/>
          </p:cNvSpPr>
          <p:nvPr/>
        </p:nvSpPr>
        <p:spPr bwMode="auto">
          <a:xfrm>
            <a:off x="8382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Notes</a:t>
            </a:r>
            <a:endParaRPr lang="en-US"/>
          </a:p>
        </p:txBody>
      </p:sp>
      <p:sp>
        <p:nvSpPr>
          <p:cNvPr id="15" name="Rectangle 16"/>
          <p:cNvSpPr>
            <a:spLocks noChangeArrowheads="1"/>
          </p:cNvSpPr>
          <p:nvPr/>
        </p:nvSpPr>
        <p:spPr bwMode="auto">
          <a:xfrm>
            <a:off x="2438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Learning</a:t>
            </a:r>
          </a:p>
          <a:p>
            <a:pPr algn="ctr"/>
            <a:r>
              <a:rPr lang="en-US" sz="1600"/>
              <a:t>material</a:t>
            </a:r>
            <a:endParaRPr lang="en-US"/>
          </a:p>
        </p:txBody>
      </p:sp>
      <p:sp>
        <p:nvSpPr>
          <p:cNvPr id="16" name="Rectangle 17"/>
          <p:cNvSpPr>
            <a:spLocks noChangeArrowheads="1"/>
          </p:cNvSpPr>
          <p:nvPr/>
        </p:nvSpPr>
        <p:spPr bwMode="auto">
          <a:xfrm>
            <a:off x="24384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Books</a:t>
            </a:r>
            <a:endParaRPr lang="en-US"/>
          </a:p>
        </p:txBody>
      </p:sp>
      <p:sp>
        <p:nvSpPr>
          <p:cNvPr id="17" name="Rectangle 18"/>
          <p:cNvSpPr>
            <a:spLocks noChangeArrowheads="1"/>
          </p:cNvSpPr>
          <p:nvPr/>
        </p:nvSpPr>
        <p:spPr bwMode="auto">
          <a:xfrm>
            <a:off x="40386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Lecture</a:t>
            </a:r>
          </a:p>
          <a:p>
            <a:pPr algn="ctr"/>
            <a:r>
              <a:rPr lang="en-US" sz="1600"/>
              <a:t>material</a:t>
            </a:r>
            <a:endParaRPr lang="en-US"/>
          </a:p>
        </p:txBody>
      </p:sp>
      <p:sp>
        <p:nvSpPr>
          <p:cNvPr id="18" name="Rectangle 19"/>
          <p:cNvSpPr>
            <a:spLocks noChangeArrowheads="1"/>
          </p:cNvSpPr>
          <p:nvPr/>
        </p:nvSpPr>
        <p:spPr bwMode="auto">
          <a:xfrm>
            <a:off x="3962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Course</a:t>
            </a:r>
          </a:p>
          <a:p>
            <a:pPr algn="ctr"/>
            <a:r>
              <a:rPr lang="en-US" sz="1600"/>
              <a:t>templates</a:t>
            </a:r>
            <a:endParaRPr lang="en-US"/>
          </a:p>
        </p:txBody>
      </p:sp>
      <p:sp>
        <p:nvSpPr>
          <p:cNvPr id="19" name="Rectangle 20"/>
          <p:cNvSpPr>
            <a:spLocks noChangeArrowheads="1"/>
          </p:cNvSpPr>
          <p:nvPr/>
        </p:nvSpPr>
        <p:spPr bwMode="auto">
          <a:xfrm>
            <a:off x="5943600" y="4876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Slides</a:t>
            </a:r>
            <a:endParaRPr lang="en-US"/>
          </a:p>
        </p:txBody>
      </p:sp>
      <p:sp>
        <p:nvSpPr>
          <p:cNvPr id="20" name="Rectangle 21"/>
          <p:cNvSpPr>
            <a:spLocks noChangeArrowheads="1"/>
          </p:cNvSpPr>
          <p:nvPr/>
        </p:nvSpPr>
        <p:spPr bwMode="auto">
          <a:xfrm>
            <a:off x="5943600" y="58674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Videos</a:t>
            </a:r>
            <a:endParaRPr lang="en-US"/>
          </a:p>
        </p:txBody>
      </p:sp>
      <p:cxnSp>
        <p:nvCxnSpPr>
          <p:cNvPr id="21"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22" name="Rectangle 14"/>
          <p:cNvSpPr>
            <a:spLocks noChangeArrowheads="1"/>
          </p:cNvSpPr>
          <p:nvPr/>
        </p:nvSpPr>
        <p:spPr bwMode="auto">
          <a:xfrm>
            <a:off x="5943600" y="3276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Web tool</a:t>
            </a:r>
          </a:p>
          <a:p>
            <a:pPr algn="ctr"/>
            <a:r>
              <a:rPr lang="en-US" sz="1600"/>
              <a:t>(teaching)</a:t>
            </a:r>
            <a:endParaRPr lang="en-US"/>
          </a:p>
        </p:txBody>
      </p:sp>
      <p:cxnSp>
        <p:nvCxnSpPr>
          <p:cNvPr id="23" name="AutoShape 23"/>
          <p:cNvCxnSpPr>
            <a:cxnSpLocks noChangeShapeType="1"/>
            <a:stCxn id="8" idx="3"/>
            <a:endCxn id="9"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24" name="AutoShape 27"/>
          <p:cNvCxnSpPr>
            <a:cxnSpLocks noChangeShapeType="1"/>
            <a:stCxn id="8" idx="0"/>
            <a:endCxn id="11" idx="1"/>
          </p:cNvCxnSpPr>
          <p:nvPr/>
        </p:nvCxnSpPr>
        <p:spPr bwMode="auto">
          <a:xfrm rot="162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25"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26" name="AutoShape 29"/>
          <p:cNvCxnSpPr>
            <a:cxnSpLocks noChangeShapeType="1"/>
            <a:stCxn id="9" idx="3"/>
            <a:endCxn id="10"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27" name="AutoShape 30"/>
          <p:cNvCxnSpPr>
            <a:cxnSpLocks noChangeShapeType="1"/>
            <a:stCxn id="9" idx="2"/>
            <a:endCxn id="13"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28" name="AutoShape 31"/>
          <p:cNvCxnSpPr>
            <a:cxnSpLocks noChangeShapeType="1"/>
            <a:stCxn id="13" idx="3"/>
            <a:endCxn id="57"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29"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30"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31" name="AutoShape 35"/>
          <p:cNvCxnSpPr>
            <a:cxnSpLocks noChangeShapeType="1"/>
            <a:stCxn id="8" idx="2"/>
            <a:endCxn id="15"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32" name="AutoShape 36"/>
          <p:cNvCxnSpPr>
            <a:cxnSpLocks noChangeShapeType="1"/>
            <a:stCxn id="15" idx="3"/>
            <a:endCxn id="18"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33" name="AutoShape 37"/>
          <p:cNvCxnSpPr>
            <a:cxnSpLocks noChangeShapeType="1"/>
            <a:stCxn id="15" idx="2"/>
            <a:endCxn id="14"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34" name="AutoShape 38"/>
          <p:cNvCxnSpPr>
            <a:cxnSpLocks noChangeShapeType="1"/>
            <a:stCxn id="15" idx="2"/>
            <a:endCxn id="16"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35" name="AutoShape 39"/>
          <p:cNvCxnSpPr>
            <a:cxnSpLocks noChangeShapeType="1"/>
            <a:stCxn id="15" idx="2"/>
            <a:endCxn id="17"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36" name="AutoShape 41"/>
          <p:cNvCxnSpPr>
            <a:cxnSpLocks noChangeShapeType="1"/>
            <a:stCxn id="19" idx="0"/>
            <a:endCxn id="22"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37" name="AutoShape 42"/>
          <p:cNvCxnSpPr>
            <a:cxnSpLocks noChangeShapeType="1"/>
            <a:stCxn id="20"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38"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39"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40" name="AutoShape 47"/>
          <p:cNvCxnSpPr>
            <a:cxnSpLocks noChangeShapeType="1"/>
            <a:stCxn id="15" idx="0"/>
          </p:cNvCxnSpPr>
          <p:nvPr/>
        </p:nvCxnSpPr>
        <p:spPr bwMode="auto">
          <a:xfrm rot="16200000">
            <a:off x="3867150" y="3333750"/>
            <a:ext cx="304800" cy="2171700"/>
          </a:xfrm>
          <a:prstGeom prst="bentConnector2">
            <a:avLst/>
          </a:prstGeom>
          <a:noFill/>
          <a:ln w="9525">
            <a:solidFill>
              <a:schemeClr val="tx1"/>
            </a:solidFill>
            <a:prstDash val="dash"/>
            <a:miter lim="800000"/>
            <a:headEnd/>
            <a:tailEnd/>
          </a:ln>
        </p:spPr>
      </p:cxnSp>
      <p:cxnSp>
        <p:nvCxnSpPr>
          <p:cNvPr id="41" name="AutoShape 51"/>
          <p:cNvCxnSpPr>
            <a:cxnSpLocks noChangeShapeType="1"/>
            <a:stCxn id="18" idx="0"/>
          </p:cNvCxnSpPr>
          <p:nvPr/>
        </p:nvCxnSpPr>
        <p:spPr bwMode="auto">
          <a:xfrm rot="16200000">
            <a:off x="4743450" y="3981450"/>
            <a:ext cx="304800" cy="876300"/>
          </a:xfrm>
          <a:prstGeom prst="bentConnector2">
            <a:avLst/>
          </a:prstGeom>
          <a:noFill/>
          <a:ln w="9525">
            <a:solidFill>
              <a:schemeClr val="tx1"/>
            </a:solidFill>
            <a:prstDash val="dash"/>
            <a:miter lim="800000"/>
            <a:headEnd/>
            <a:tailEnd/>
          </a:ln>
        </p:spPr>
      </p:cxnSp>
      <p:cxnSp>
        <p:nvCxnSpPr>
          <p:cNvPr id="42" name="AutoShape 52"/>
          <p:cNvCxnSpPr>
            <a:cxnSpLocks noChangeShapeType="1"/>
            <a:stCxn id="18" idx="3"/>
            <a:endCxn id="19"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43" name="AutoShape 53"/>
          <p:cNvCxnSpPr>
            <a:cxnSpLocks noChangeShapeType="1"/>
            <a:stCxn id="18" idx="3"/>
            <a:endCxn id="20"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44" name="AutoShape 55"/>
          <p:cNvCxnSpPr>
            <a:cxnSpLocks noChangeShapeType="1"/>
            <a:stCxn id="17" idx="3"/>
            <a:endCxn id="19"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45" name="Text Box 59"/>
          <p:cNvSpPr txBox="1">
            <a:spLocks noChangeArrowheads="1"/>
          </p:cNvSpPr>
          <p:nvPr/>
        </p:nvSpPr>
        <p:spPr bwMode="auto">
          <a:xfrm rot="16200000">
            <a:off x="-287338" y="16637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46" name="Text Box 60"/>
          <p:cNvSpPr txBox="1">
            <a:spLocks noChangeArrowheads="1"/>
          </p:cNvSpPr>
          <p:nvPr/>
        </p:nvSpPr>
        <p:spPr bwMode="auto">
          <a:xfrm rot="162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cxnSp>
        <p:nvCxnSpPr>
          <p:cNvPr id="47" name="AutoShape 61"/>
          <p:cNvCxnSpPr>
            <a:cxnSpLocks noChangeShapeType="1"/>
          </p:cNvCxnSpPr>
          <p:nvPr/>
        </p:nvCxnSpPr>
        <p:spPr bwMode="auto">
          <a:xfrm>
            <a:off x="7848600" y="1325563"/>
            <a:ext cx="496712" cy="1588"/>
          </a:xfrm>
          <a:prstGeom prst="straightConnector1">
            <a:avLst/>
          </a:prstGeom>
          <a:noFill/>
          <a:ln w="9525">
            <a:solidFill>
              <a:schemeClr val="tx1"/>
            </a:solidFill>
            <a:round/>
            <a:headEnd/>
            <a:tailEnd type="triangle" w="med" len="med"/>
          </a:ln>
        </p:spPr>
      </p:cxnSp>
      <p:sp>
        <p:nvSpPr>
          <p:cNvPr id="48" name="Text Box 62"/>
          <p:cNvSpPr txBox="1">
            <a:spLocks noChangeArrowheads="1"/>
          </p:cNvSpPr>
          <p:nvPr/>
        </p:nvSpPr>
        <p:spPr bwMode="auto">
          <a:xfrm>
            <a:off x="7563556" y="1134534"/>
            <a:ext cx="1352550" cy="457200"/>
          </a:xfrm>
          <a:prstGeom prst="rect">
            <a:avLst/>
          </a:prstGeom>
          <a:noFill/>
          <a:ln w="9525">
            <a:noFill/>
            <a:miter lim="800000"/>
            <a:headEnd/>
            <a:tailEnd/>
          </a:ln>
        </p:spPr>
        <p:txBody>
          <a:bodyPr wrap="none">
            <a:prstTxWarp prst="textNoShape">
              <a:avLst/>
            </a:prstTxWarp>
            <a:spAutoFit/>
          </a:bodyPr>
          <a:lstStyle/>
          <a:p>
            <a:r>
              <a:rPr lang="en-US" dirty="0"/>
              <a:t>A        B </a:t>
            </a:r>
          </a:p>
        </p:txBody>
      </p:sp>
      <p:sp>
        <p:nvSpPr>
          <p:cNvPr id="49" name="Text Box 63"/>
          <p:cNvSpPr txBox="1">
            <a:spLocks noChangeArrowheads="1"/>
          </p:cNvSpPr>
          <p:nvPr/>
        </p:nvSpPr>
        <p:spPr bwMode="auto">
          <a:xfrm>
            <a:off x="7696200" y="1401763"/>
            <a:ext cx="793750" cy="274637"/>
          </a:xfrm>
          <a:prstGeom prst="rect">
            <a:avLst/>
          </a:prstGeom>
          <a:noFill/>
          <a:ln w="9525">
            <a:noFill/>
            <a:miter lim="800000"/>
            <a:headEnd/>
            <a:tailEnd/>
          </a:ln>
        </p:spPr>
        <p:txBody>
          <a:bodyPr wrap="none">
            <a:prstTxWarp prst="textNoShape">
              <a:avLst/>
            </a:prstTxWarp>
            <a:spAutoFit/>
          </a:bodyPr>
          <a:lstStyle/>
          <a:p>
            <a:r>
              <a:rPr lang="en-US" sz="1200"/>
              <a:t>B uses A</a:t>
            </a:r>
            <a:endParaRPr lang="en-US"/>
          </a:p>
        </p:txBody>
      </p:sp>
      <p:cxnSp>
        <p:nvCxnSpPr>
          <p:cNvPr id="50" name="AutoShape 64"/>
          <p:cNvCxnSpPr>
            <a:cxnSpLocks noChangeShapeType="1"/>
          </p:cNvCxnSpPr>
          <p:nvPr/>
        </p:nvCxnSpPr>
        <p:spPr bwMode="auto">
          <a:xfrm>
            <a:off x="7848600" y="1963737"/>
            <a:ext cx="496712" cy="17463"/>
          </a:xfrm>
          <a:prstGeom prst="straightConnector1">
            <a:avLst/>
          </a:prstGeom>
          <a:noFill/>
          <a:ln w="9525">
            <a:solidFill>
              <a:schemeClr val="tx1"/>
            </a:solidFill>
            <a:prstDash val="sysDot"/>
            <a:round/>
            <a:headEnd/>
            <a:tailEnd type="triangle" w="med" len="med"/>
          </a:ln>
        </p:spPr>
      </p:cxnSp>
      <p:sp>
        <p:nvSpPr>
          <p:cNvPr id="51" name="Text Box 66"/>
          <p:cNvSpPr txBox="1">
            <a:spLocks noChangeArrowheads="1"/>
          </p:cNvSpPr>
          <p:nvPr/>
        </p:nvSpPr>
        <p:spPr bwMode="auto">
          <a:xfrm>
            <a:off x="7651750" y="2041525"/>
            <a:ext cx="920750" cy="274638"/>
          </a:xfrm>
          <a:prstGeom prst="rect">
            <a:avLst/>
          </a:prstGeom>
          <a:noFill/>
          <a:ln w="9525">
            <a:noFill/>
            <a:miter lim="800000"/>
            <a:headEnd/>
            <a:tailEnd/>
          </a:ln>
        </p:spPr>
        <p:txBody>
          <a:bodyPr wrap="none">
            <a:prstTxWarp prst="textNoShape">
              <a:avLst/>
            </a:prstTxWarp>
            <a:spAutoFit/>
          </a:bodyPr>
          <a:lstStyle/>
          <a:p>
            <a:r>
              <a:rPr lang="en-US" sz="1200"/>
              <a:t>A makes B</a:t>
            </a:r>
            <a:endParaRPr lang="en-US"/>
          </a:p>
        </p:txBody>
      </p:sp>
      <p:sp>
        <p:nvSpPr>
          <p:cNvPr id="52" name="Text Box 67"/>
          <p:cNvSpPr txBox="1">
            <a:spLocks noChangeArrowheads="1"/>
          </p:cNvSpPr>
          <p:nvPr/>
        </p:nvSpPr>
        <p:spPr bwMode="auto">
          <a:xfrm>
            <a:off x="7555794" y="2345973"/>
            <a:ext cx="1352550" cy="457200"/>
          </a:xfrm>
          <a:prstGeom prst="rect">
            <a:avLst/>
          </a:prstGeom>
          <a:noFill/>
          <a:ln w="9525">
            <a:noFill/>
            <a:miter lim="800000"/>
            <a:headEnd/>
            <a:tailEnd/>
          </a:ln>
        </p:spPr>
        <p:txBody>
          <a:bodyPr wrap="none">
            <a:prstTxWarp prst="textNoShape">
              <a:avLst/>
            </a:prstTxWarp>
            <a:spAutoFit/>
          </a:bodyPr>
          <a:lstStyle/>
          <a:p>
            <a:r>
              <a:rPr lang="en-US" dirty="0"/>
              <a:t>A        B </a:t>
            </a:r>
          </a:p>
        </p:txBody>
      </p:sp>
      <p:cxnSp>
        <p:nvCxnSpPr>
          <p:cNvPr id="53" name="AutoShape 68"/>
          <p:cNvCxnSpPr>
            <a:cxnSpLocks noChangeShapeType="1"/>
          </p:cNvCxnSpPr>
          <p:nvPr/>
        </p:nvCxnSpPr>
        <p:spPr bwMode="auto">
          <a:xfrm>
            <a:off x="7848600" y="2544763"/>
            <a:ext cx="496712" cy="1588"/>
          </a:xfrm>
          <a:prstGeom prst="straightConnector1">
            <a:avLst/>
          </a:prstGeom>
          <a:noFill/>
          <a:ln w="9525">
            <a:solidFill>
              <a:schemeClr val="tx1"/>
            </a:solidFill>
            <a:prstDash val="dash"/>
            <a:round/>
            <a:headEnd/>
            <a:tailEnd type="triangle" w="med" len="med"/>
          </a:ln>
        </p:spPr>
      </p:cxnSp>
      <p:sp>
        <p:nvSpPr>
          <p:cNvPr id="54" name="Text Box 69"/>
          <p:cNvSpPr txBox="1">
            <a:spLocks noChangeArrowheads="1"/>
          </p:cNvSpPr>
          <p:nvPr/>
        </p:nvSpPr>
        <p:spPr bwMode="auto">
          <a:xfrm>
            <a:off x="7499350" y="2620963"/>
            <a:ext cx="1250950" cy="274637"/>
          </a:xfrm>
          <a:prstGeom prst="rect">
            <a:avLst/>
          </a:prstGeom>
          <a:noFill/>
          <a:ln w="9525">
            <a:noFill/>
            <a:miter lim="800000"/>
            <a:headEnd/>
            <a:tailEnd/>
          </a:ln>
        </p:spPr>
        <p:txBody>
          <a:bodyPr wrap="none">
            <a:prstTxWarp prst="textNoShape">
              <a:avLst/>
            </a:prstTxWarp>
            <a:spAutoFit/>
          </a:bodyPr>
          <a:lstStyle/>
          <a:p>
            <a:r>
              <a:rPr lang="en-US" sz="1200"/>
              <a:t>B is based on A</a:t>
            </a:r>
            <a:endParaRPr lang="en-US"/>
          </a:p>
        </p:txBody>
      </p:sp>
      <p:sp>
        <p:nvSpPr>
          <p:cNvPr id="55" name="Rectangle 70"/>
          <p:cNvSpPr>
            <a:spLocks noChangeArrowheads="1"/>
          </p:cNvSpPr>
          <p:nvPr/>
        </p:nvSpPr>
        <p:spPr bwMode="auto">
          <a:xfrm>
            <a:off x="1447800" y="2667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Executable</a:t>
            </a:r>
            <a:endParaRPr lang="en-US"/>
          </a:p>
        </p:txBody>
      </p:sp>
      <p:cxnSp>
        <p:nvCxnSpPr>
          <p:cNvPr id="56" name="AutoShape 71"/>
          <p:cNvCxnSpPr>
            <a:cxnSpLocks noChangeShapeType="1"/>
            <a:stCxn id="9" idx="2"/>
            <a:endCxn id="55"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57" name="Rectangle 13"/>
          <p:cNvSpPr>
            <a:spLocks noChangeArrowheads="1"/>
          </p:cNvSpPr>
          <p:nvPr/>
        </p:nvSpPr>
        <p:spPr bwMode="auto">
          <a:xfrm>
            <a:off x="4191000" y="26670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t>FDR</a:t>
            </a:r>
            <a:br>
              <a:rPr lang="en-US" sz="1600"/>
            </a:br>
            <a:r>
              <a:rPr lang="en-US" sz="1600"/>
              <a:t>verifier</a:t>
            </a:r>
            <a:endParaRPr lang="en-US"/>
          </a:p>
        </p:txBody>
      </p:sp>
      <p:cxnSp>
        <p:nvCxnSpPr>
          <p:cNvPr id="58" name="AutoShape 72"/>
          <p:cNvCxnSpPr>
            <a:cxnSpLocks noChangeShapeType="1"/>
            <a:stCxn id="9" idx="0"/>
            <a:endCxn id="11"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59" name="AutoShape 74"/>
          <p:cNvCxnSpPr>
            <a:cxnSpLocks noChangeShapeType="1"/>
            <a:stCxn id="9"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60"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61"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62" name="AutoShape 77"/>
          <p:cNvCxnSpPr>
            <a:cxnSpLocks noChangeShapeType="1"/>
            <a:stCxn id="17" idx="3"/>
            <a:endCxn id="20"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63" name="Rectangle 78"/>
          <p:cNvSpPr>
            <a:spLocks noChangeArrowheads="1"/>
          </p:cNvSpPr>
          <p:nvPr/>
        </p:nvSpPr>
        <p:spPr bwMode="auto">
          <a:xfrm>
            <a:off x="7620000" y="3352800"/>
            <a:ext cx="990600" cy="2286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64" name="Text Box 79"/>
          <p:cNvSpPr txBox="1">
            <a:spLocks noChangeArrowheads="1"/>
          </p:cNvSpPr>
          <p:nvPr/>
        </p:nvSpPr>
        <p:spPr bwMode="auto">
          <a:xfrm>
            <a:off x="7696200" y="3581400"/>
            <a:ext cx="877888" cy="646113"/>
          </a:xfrm>
          <a:prstGeom prst="rect">
            <a:avLst/>
          </a:prstGeom>
          <a:noFill/>
          <a:ln w="9525">
            <a:noFill/>
            <a:miter lim="800000"/>
            <a:headEnd/>
            <a:tailEnd/>
          </a:ln>
        </p:spPr>
        <p:txBody>
          <a:bodyPr wrap="none">
            <a:prstTxWarp prst="textNoShape">
              <a:avLst/>
            </a:prstTxWarp>
            <a:spAutoFit/>
          </a:bodyPr>
          <a:lstStyle/>
          <a:p>
            <a:r>
              <a:rPr lang="en-US" sz="1200"/>
              <a:t>New parts</a:t>
            </a:r>
          </a:p>
          <a:p>
            <a:endParaRPr lang="en-US"/>
          </a:p>
        </p:txBody>
      </p:sp>
      <p:sp>
        <p:nvSpPr>
          <p:cNvPr id="65" name="Rectangle 80"/>
          <p:cNvSpPr>
            <a:spLocks noChangeArrowheads="1"/>
          </p:cNvSpPr>
          <p:nvPr/>
        </p:nvSpPr>
        <p:spPr bwMode="auto">
          <a:xfrm>
            <a:off x="7620000" y="4191000"/>
            <a:ext cx="990600" cy="2286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66" name="Text Box 81"/>
          <p:cNvSpPr txBox="1">
            <a:spLocks noChangeArrowheads="1"/>
          </p:cNvSpPr>
          <p:nvPr/>
        </p:nvSpPr>
        <p:spPr bwMode="auto">
          <a:xfrm>
            <a:off x="7696200" y="4419600"/>
            <a:ext cx="760413" cy="457200"/>
          </a:xfrm>
          <a:prstGeom prst="rect">
            <a:avLst/>
          </a:prstGeom>
          <a:noFill/>
          <a:ln w="9525">
            <a:noFill/>
            <a:miter lim="800000"/>
            <a:headEnd/>
            <a:tailEnd/>
          </a:ln>
        </p:spPr>
        <p:txBody>
          <a:bodyPr wrap="none">
            <a:prstTxWarp prst="textNoShape">
              <a:avLst/>
            </a:prstTxWarp>
            <a:spAutoFit/>
          </a:bodyPr>
          <a:lstStyle/>
          <a:p>
            <a:r>
              <a:rPr lang="en-US" sz="1200"/>
              <a:t>Existing </a:t>
            </a:r>
            <a:br>
              <a:rPr lang="en-US" sz="1200"/>
            </a:br>
            <a:r>
              <a:rPr lang="en-US" sz="1200"/>
              <a:t>tools</a:t>
            </a:r>
            <a:endParaRPr lang="en-US"/>
          </a:p>
        </p:txBody>
      </p:sp>
      <p:cxnSp>
        <p:nvCxnSpPr>
          <p:cNvPr id="67" name="AutoShape 84"/>
          <p:cNvCxnSpPr>
            <a:cxnSpLocks noChangeShapeType="1"/>
          </p:cNvCxnSpPr>
          <p:nvPr/>
        </p:nvCxnSpPr>
        <p:spPr bwMode="auto">
          <a:xfrm>
            <a:off x="7391400" y="304800"/>
            <a:ext cx="0" cy="6324600"/>
          </a:xfrm>
          <a:prstGeom prst="straightConnector1">
            <a:avLst/>
          </a:prstGeom>
          <a:noFill/>
          <a:ln w="9525">
            <a:solidFill>
              <a:schemeClr val="tx1"/>
            </a:solidFill>
            <a:round/>
            <a:headEnd/>
            <a:tailEnd/>
          </a:ln>
        </p:spPr>
      </p:cxnSp>
      <p:sp>
        <p:nvSpPr>
          <p:cNvPr id="68" name="Text Box 85"/>
          <p:cNvSpPr txBox="1">
            <a:spLocks noChangeArrowheads="1"/>
          </p:cNvSpPr>
          <p:nvPr/>
        </p:nvSpPr>
        <p:spPr bwMode="auto">
          <a:xfrm>
            <a:off x="7486650" y="304800"/>
            <a:ext cx="1354138" cy="457200"/>
          </a:xfrm>
          <a:prstGeom prst="rect">
            <a:avLst/>
          </a:prstGeom>
          <a:noFill/>
          <a:ln w="9525">
            <a:noFill/>
            <a:miter lim="800000"/>
            <a:headEnd/>
            <a:tailEnd/>
          </a:ln>
        </p:spPr>
        <p:txBody>
          <a:bodyPr wrap="none">
            <a:prstTxWarp prst="textNoShape">
              <a:avLst/>
            </a:prstTxWarp>
            <a:spAutoFit/>
          </a:bodyPr>
          <a:lstStyle/>
          <a:p>
            <a:r>
              <a:rPr lang="en-US" u="sng"/>
              <a:t>Legends</a:t>
            </a:r>
          </a:p>
        </p:txBody>
      </p:sp>
      <p:sp>
        <p:nvSpPr>
          <p:cNvPr id="69" name="Rectangle 11"/>
          <p:cNvSpPr>
            <a:spLocks noChangeArrowheads="1"/>
          </p:cNvSpPr>
          <p:nvPr/>
        </p:nvSpPr>
        <p:spPr bwMode="auto">
          <a:xfrm>
            <a:off x="5638800" y="1371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Cloud</a:t>
            </a:r>
          </a:p>
          <a:p>
            <a:pPr algn="ctr"/>
            <a:r>
              <a:rPr lang="en-US" sz="1600"/>
              <a:t>storage</a:t>
            </a:r>
            <a:endParaRPr lang="en-US"/>
          </a:p>
        </p:txBody>
      </p:sp>
      <p:cxnSp>
        <p:nvCxnSpPr>
          <p:cNvPr id="70"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71"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72"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Example</a:t>
            </a:r>
            <a:endParaRPr lang="en-US" dirty="0"/>
          </a:p>
        </p:txBody>
      </p:sp>
      <p:sp>
        <p:nvSpPr>
          <p:cNvPr id="4" name="TextBox 3"/>
          <p:cNvSpPr txBox="1"/>
          <p:nvPr/>
        </p:nvSpPr>
        <p:spPr>
          <a:xfrm>
            <a:off x="2810406" y="4765998"/>
            <a:ext cx="5826830" cy="1815882"/>
          </a:xfrm>
          <a:prstGeom prst="rect">
            <a:avLst/>
          </a:prstGeom>
          <a:noFill/>
        </p:spPr>
        <p:txBody>
          <a:bodyPr wrap="square" rtlCol="0">
            <a:spAutoFit/>
          </a:bodyPr>
          <a:lstStyle/>
          <a:p>
            <a:r>
              <a:rPr lang="en-US" sz="2400" baseline="30000" dirty="0" smtClean="0"/>
              <a:t>proc void main() { </a:t>
            </a:r>
          </a:p>
          <a:p>
            <a:r>
              <a:rPr lang="en-US" sz="2400" baseline="30000" dirty="0" smtClean="0"/>
              <a:t>  </a:t>
            </a:r>
            <a:r>
              <a:rPr lang="en-US" sz="2400" baseline="30000" dirty="0" err="1" smtClean="0"/>
              <a:t>chan</a:t>
            </a:r>
            <a:r>
              <a:rPr lang="en-US" sz="2400" baseline="30000" dirty="0" smtClean="0"/>
              <a:t>&lt;</a:t>
            </a:r>
            <a:r>
              <a:rPr lang="en-US" sz="2400" baseline="30000" dirty="0" err="1" smtClean="0"/>
              <a:t>int</a:t>
            </a:r>
            <a:r>
              <a:rPr lang="en-US" sz="2400" baseline="30000" dirty="0" smtClean="0"/>
              <a:t>&gt; </a:t>
            </a:r>
            <a:r>
              <a:rPr lang="en-US" sz="2400" baseline="30000" dirty="0" err="1" smtClean="0"/>
              <a:t>c</a:t>
            </a:r>
            <a:r>
              <a:rPr lang="en-US" sz="2400" baseline="30000" dirty="0" smtClean="0"/>
              <a:t>;</a:t>
            </a:r>
          </a:p>
          <a:p>
            <a:r>
              <a:rPr lang="en-US" sz="2400" baseline="30000" dirty="0" smtClean="0"/>
              <a:t>  par {</a:t>
            </a:r>
          </a:p>
          <a:p>
            <a:r>
              <a:rPr lang="en-US" sz="2400" baseline="30000" dirty="0" smtClean="0"/>
              <a:t>    Producer (</a:t>
            </a:r>
            <a:r>
              <a:rPr lang="en-US" sz="2400" baseline="30000" dirty="0" err="1" smtClean="0"/>
              <a:t>c.write</a:t>
            </a:r>
            <a:r>
              <a:rPr lang="en-US" sz="2400" baseline="30000" dirty="0" smtClean="0"/>
              <a:t>); </a:t>
            </a:r>
          </a:p>
          <a:p>
            <a:r>
              <a:rPr lang="en-US" sz="2400" baseline="30000" dirty="0" smtClean="0"/>
              <a:t>    Monitor (</a:t>
            </a:r>
            <a:r>
              <a:rPr lang="en-US" sz="2400" baseline="30000" dirty="0" err="1" smtClean="0"/>
              <a:t>c.read</a:t>
            </a:r>
            <a:r>
              <a:rPr lang="en-US" sz="2400" baseline="30000" dirty="0" smtClean="0"/>
              <a:t>);</a:t>
            </a:r>
          </a:p>
          <a:p>
            <a:r>
              <a:rPr lang="en-US" sz="2400" baseline="30000" dirty="0" smtClean="0"/>
              <a:t>  } </a:t>
            </a:r>
          </a:p>
          <a:p>
            <a:r>
              <a:rPr lang="en-US" sz="2400" baseline="30000" dirty="0" smtClean="0"/>
              <a:t>}</a:t>
            </a:r>
          </a:p>
        </p:txBody>
      </p:sp>
      <p:sp>
        <p:nvSpPr>
          <p:cNvPr id="5" name="TextBox 4"/>
          <p:cNvSpPr txBox="1"/>
          <p:nvPr/>
        </p:nvSpPr>
        <p:spPr>
          <a:xfrm>
            <a:off x="330200" y="1901732"/>
            <a:ext cx="5826830" cy="3046988"/>
          </a:xfrm>
          <a:prstGeom prst="rect">
            <a:avLst/>
          </a:prstGeom>
          <a:noFill/>
        </p:spPr>
        <p:txBody>
          <a:bodyPr wrap="square" rtlCol="0">
            <a:spAutoFit/>
          </a:bodyPr>
          <a:lstStyle/>
          <a:p>
            <a:r>
              <a:rPr lang="en-US" sz="2400" baseline="30000" dirty="0" smtClean="0"/>
              <a:t>proc void Producer (</a:t>
            </a:r>
            <a:r>
              <a:rPr lang="en-US" sz="2400" baseline="30000" dirty="0" err="1" smtClean="0"/>
              <a:t>chan</a:t>
            </a:r>
            <a:r>
              <a:rPr lang="en-US" sz="2400" baseline="30000" dirty="0" smtClean="0"/>
              <a:t>&lt;</a:t>
            </a:r>
            <a:r>
              <a:rPr lang="en-US" sz="2400" baseline="30000" dirty="0" err="1" smtClean="0"/>
              <a:t>int</a:t>
            </a:r>
            <a:r>
              <a:rPr lang="en-US" sz="2400" baseline="30000" dirty="0" smtClean="0"/>
              <a:t>&gt;.write out) {</a:t>
            </a:r>
            <a:br>
              <a:rPr lang="en-US" sz="2400" baseline="30000" dirty="0" smtClean="0"/>
            </a:br>
            <a:r>
              <a:rPr lang="en-US" sz="2400" baseline="30000" dirty="0" smtClean="0"/>
              <a:t>  </a:t>
            </a:r>
            <a:r>
              <a:rPr lang="en-US" sz="2400" baseline="30000" dirty="0" err="1" smtClean="0"/>
              <a:t>int</a:t>
            </a:r>
            <a:r>
              <a:rPr lang="en-US" sz="2400" baseline="30000" dirty="0" smtClean="0"/>
              <a:t> </a:t>
            </a:r>
            <a:r>
              <a:rPr lang="en-US" sz="2400" baseline="30000" dirty="0" err="1" smtClean="0"/>
              <a:t>x</a:t>
            </a:r>
            <a:r>
              <a:rPr lang="en-US" sz="2400" baseline="30000" dirty="0" smtClean="0"/>
              <a:t> = 42;</a:t>
            </a:r>
            <a:br>
              <a:rPr lang="en-US" sz="2400" baseline="30000" dirty="0" smtClean="0"/>
            </a:br>
            <a:r>
              <a:rPr lang="en-US" sz="2400" baseline="30000" dirty="0" smtClean="0"/>
              <a:t>  while (true) {</a:t>
            </a:r>
            <a:br>
              <a:rPr lang="en-US" sz="2400" baseline="30000" dirty="0" smtClean="0"/>
            </a:br>
            <a:r>
              <a:rPr lang="en-US" sz="2400" baseline="30000" dirty="0" smtClean="0"/>
              <a:t>     while (</a:t>
            </a:r>
            <a:r>
              <a:rPr lang="en-US" sz="2400" baseline="30000" dirty="0" err="1" smtClean="0"/>
              <a:t>x</a:t>
            </a:r>
            <a:r>
              <a:rPr lang="en-US" sz="2400" baseline="30000" dirty="0" smtClean="0"/>
              <a:t> &lt; 1000) {</a:t>
            </a:r>
            <a:br>
              <a:rPr lang="en-US" sz="2400" baseline="30000" dirty="0" smtClean="0"/>
            </a:br>
            <a:r>
              <a:rPr lang="en-US" sz="2400" baseline="30000" dirty="0" smtClean="0"/>
              <a:t>     </a:t>
            </a:r>
            <a:r>
              <a:rPr lang="en-US" sz="2400" baseline="30000" dirty="0" err="1" smtClean="0"/>
              <a:t>out.write</a:t>
            </a:r>
            <a:r>
              <a:rPr lang="en-US" sz="2400" baseline="30000" dirty="0" smtClean="0"/>
              <a:t> (</a:t>
            </a:r>
            <a:r>
              <a:rPr lang="en-US" sz="2400" baseline="30000" dirty="0" err="1" smtClean="0"/>
              <a:t>x</a:t>
            </a:r>
            <a:r>
              <a:rPr lang="en-US" sz="2400" baseline="30000" dirty="0" smtClean="0"/>
              <a:t>);</a:t>
            </a:r>
            <a:br>
              <a:rPr lang="en-US" sz="2400" baseline="30000" dirty="0" smtClean="0"/>
            </a:br>
            <a:r>
              <a:rPr lang="en-US" sz="2400" baseline="30000" dirty="0" smtClean="0"/>
              <a:t>     </a:t>
            </a:r>
            <a:r>
              <a:rPr lang="en-US" sz="2400" baseline="30000" dirty="0" err="1" smtClean="0"/>
              <a:t>x</a:t>
            </a:r>
            <a:r>
              <a:rPr lang="en-US" sz="2400" baseline="30000" dirty="0" smtClean="0"/>
              <a:t>++;</a:t>
            </a:r>
            <a:br>
              <a:rPr lang="en-US" sz="2400" baseline="30000" dirty="0" smtClean="0"/>
            </a:br>
            <a:r>
              <a:rPr lang="en-US" sz="2400" baseline="30000" dirty="0" smtClean="0"/>
              <a:t>  }</a:t>
            </a:r>
            <a:br>
              <a:rPr lang="en-US" sz="2400" baseline="30000" dirty="0" smtClean="0"/>
            </a:br>
            <a:r>
              <a:rPr lang="en-US" sz="2400" baseline="30000" dirty="0" smtClean="0"/>
              <a:t>  while (</a:t>
            </a:r>
            <a:r>
              <a:rPr lang="en-US" sz="2400" baseline="30000" dirty="0" err="1" smtClean="0"/>
              <a:t>x</a:t>
            </a:r>
            <a:r>
              <a:rPr lang="en-US" sz="2400" baseline="30000" dirty="0" smtClean="0"/>
              <a:t> &gt; 0) {</a:t>
            </a:r>
            <a:br>
              <a:rPr lang="en-US" sz="2400" baseline="30000" dirty="0" smtClean="0"/>
            </a:br>
            <a:r>
              <a:rPr lang="en-US" sz="2400" baseline="30000" dirty="0" smtClean="0"/>
              <a:t>    </a:t>
            </a:r>
            <a:r>
              <a:rPr lang="en-US" sz="2400" baseline="30000" dirty="0" err="1" smtClean="0"/>
              <a:t>out.write</a:t>
            </a:r>
            <a:r>
              <a:rPr lang="en-US" sz="2400" baseline="30000" dirty="0" smtClean="0"/>
              <a:t> (</a:t>
            </a:r>
            <a:r>
              <a:rPr lang="en-US" sz="2400" baseline="30000" dirty="0" err="1" smtClean="0"/>
              <a:t>x</a:t>
            </a:r>
            <a:r>
              <a:rPr lang="en-US" sz="2400" baseline="30000" dirty="0" smtClean="0"/>
              <a:t>);</a:t>
            </a:r>
            <a:br>
              <a:rPr lang="en-US" sz="2400" baseline="30000" dirty="0" smtClean="0"/>
            </a:br>
            <a:r>
              <a:rPr lang="en-US" sz="2400" baseline="30000" dirty="0" smtClean="0"/>
              <a:t>    </a:t>
            </a:r>
            <a:r>
              <a:rPr lang="en-US" sz="2400" baseline="30000" dirty="0" err="1" smtClean="0"/>
              <a:t>x</a:t>
            </a:r>
            <a:r>
              <a:rPr lang="en-US" sz="2400" baseline="30000" dirty="0" smtClean="0"/>
              <a:t>--;</a:t>
            </a:r>
            <a:br>
              <a:rPr lang="en-US" sz="2400" baseline="30000" dirty="0" smtClean="0"/>
            </a:br>
            <a:r>
              <a:rPr lang="en-US" sz="2400" baseline="30000" dirty="0" smtClean="0"/>
              <a:t>  } </a:t>
            </a:r>
            <a:br>
              <a:rPr lang="en-US" sz="2400" baseline="30000" dirty="0" smtClean="0"/>
            </a:br>
            <a:r>
              <a:rPr lang="en-US" sz="2400" baseline="30000" dirty="0" smtClean="0"/>
              <a:t>}</a:t>
            </a:r>
            <a:endParaRPr lang="en-US" sz="2400" dirty="0"/>
          </a:p>
        </p:txBody>
      </p:sp>
      <p:sp>
        <p:nvSpPr>
          <p:cNvPr id="6" name="TextBox 5"/>
          <p:cNvSpPr txBox="1"/>
          <p:nvPr/>
        </p:nvSpPr>
        <p:spPr>
          <a:xfrm>
            <a:off x="4835525" y="1901732"/>
            <a:ext cx="5826830" cy="2800766"/>
          </a:xfrm>
          <a:prstGeom prst="rect">
            <a:avLst/>
          </a:prstGeom>
          <a:noFill/>
        </p:spPr>
        <p:txBody>
          <a:bodyPr wrap="square" rtlCol="0">
            <a:spAutoFit/>
          </a:bodyPr>
          <a:lstStyle/>
          <a:p>
            <a:r>
              <a:rPr lang="en-US" sz="2400" baseline="30000" dirty="0" smtClean="0"/>
              <a:t>proc void Monitor (</a:t>
            </a:r>
            <a:r>
              <a:rPr lang="en-US" sz="2400" baseline="30000" dirty="0" err="1" smtClean="0"/>
              <a:t>chan</a:t>
            </a:r>
            <a:r>
              <a:rPr lang="en-US" sz="2400" baseline="30000" dirty="0" smtClean="0"/>
              <a:t>&lt;</a:t>
            </a:r>
            <a:r>
              <a:rPr lang="en-US" sz="2400" baseline="30000" dirty="0" err="1" smtClean="0"/>
              <a:t>int</a:t>
            </a:r>
            <a:r>
              <a:rPr lang="en-US" sz="2400" baseline="30000" dirty="0" smtClean="0"/>
              <a:t>&gt;.read in) {</a:t>
            </a:r>
          </a:p>
          <a:p>
            <a:r>
              <a:rPr lang="en-US" sz="2400" baseline="30000" dirty="0" smtClean="0"/>
              <a:t>  </a:t>
            </a:r>
            <a:r>
              <a:rPr lang="en-US" sz="2400" baseline="30000" dirty="0" err="1" smtClean="0"/>
              <a:t>int</a:t>
            </a:r>
            <a:r>
              <a:rPr lang="en-US" sz="2400" baseline="30000" dirty="0" smtClean="0"/>
              <a:t> last = </a:t>
            </a:r>
            <a:r>
              <a:rPr lang="en-US" sz="2400" baseline="30000" dirty="0" err="1" smtClean="0"/>
              <a:t>in.read</a:t>
            </a:r>
            <a:r>
              <a:rPr lang="en-US" sz="2400" baseline="30000" dirty="0" smtClean="0"/>
              <a:t> (); </a:t>
            </a:r>
          </a:p>
          <a:p>
            <a:r>
              <a:rPr lang="en-US" sz="2400" baseline="30000" dirty="0" smtClean="0"/>
              <a:t>  while (true) {</a:t>
            </a:r>
          </a:p>
          <a:p>
            <a:r>
              <a:rPr lang="en-US" sz="2400" baseline="30000" dirty="0" smtClean="0"/>
              <a:t>    </a:t>
            </a:r>
            <a:r>
              <a:rPr lang="en-US" sz="2400" baseline="30000" dirty="0" err="1" smtClean="0"/>
              <a:t>int</a:t>
            </a:r>
            <a:r>
              <a:rPr lang="en-US" sz="2400" baseline="30000" dirty="0" smtClean="0"/>
              <a:t> </a:t>
            </a:r>
            <a:r>
              <a:rPr lang="en-US" sz="2400" baseline="30000" dirty="0" err="1" smtClean="0"/>
              <a:t>x</a:t>
            </a:r>
            <a:r>
              <a:rPr lang="en-US" sz="2400" baseline="30000" dirty="0" smtClean="0"/>
              <a:t>;</a:t>
            </a:r>
          </a:p>
          <a:p>
            <a:r>
              <a:rPr lang="en-US" sz="2400" baseline="30000" dirty="0" smtClean="0"/>
              <a:t>    </a:t>
            </a:r>
            <a:r>
              <a:rPr lang="en-US" sz="2400" baseline="30000" dirty="0" err="1" smtClean="0"/>
              <a:t>x</a:t>
            </a:r>
            <a:r>
              <a:rPr lang="en-US" sz="2400" baseline="30000" dirty="0" smtClean="0"/>
              <a:t> = </a:t>
            </a:r>
            <a:r>
              <a:rPr lang="en-US" sz="2400" baseline="30000" dirty="0" err="1" smtClean="0"/>
              <a:t>in.read</a:t>
            </a:r>
            <a:r>
              <a:rPr lang="en-US" sz="2400" baseline="30000" dirty="0" smtClean="0"/>
              <a:t> (); </a:t>
            </a:r>
          </a:p>
          <a:p>
            <a:r>
              <a:rPr lang="en-US" sz="2400" baseline="30000" dirty="0" smtClean="0"/>
              <a:t>    if (</a:t>
            </a:r>
            <a:r>
              <a:rPr lang="en-US" sz="2400" baseline="30000" dirty="0" err="1" smtClean="0"/>
              <a:t>x</a:t>
            </a:r>
            <a:r>
              <a:rPr lang="en-US" sz="2400" baseline="30000" dirty="0" smtClean="0"/>
              <a:t> == last) {</a:t>
            </a:r>
          </a:p>
          <a:p>
            <a:r>
              <a:rPr lang="en-US" sz="2400" baseline="30000" dirty="0" smtClean="0"/>
              <a:t>      ... system failure detected</a:t>
            </a:r>
          </a:p>
          <a:p>
            <a:r>
              <a:rPr lang="en-US" sz="2400" baseline="30000" dirty="0" smtClean="0"/>
              <a:t>    }</a:t>
            </a:r>
          </a:p>
          <a:p>
            <a:r>
              <a:rPr lang="en-US" sz="2400" baseline="30000" dirty="0" smtClean="0"/>
              <a:t>    last = </a:t>
            </a:r>
            <a:r>
              <a:rPr lang="en-US" sz="2400" baseline="30000" dirty="0" err="1" smtClean="0"/>
              <a:t>x</a:t>
            </a:r>
            <a:r>
              <a:rPr lang="en-US" sz="2400" baseline="30000" dirty="0" smtClean="0"/>
              <a:t>;</a:t>
            </a:r>
          </a:p>
          <a:p>
            <a:r>
              <a:rPr lang="en-US" sz="2400" baseline="30000" dirty="0" smtClean="0"/>
              <a:t>  } </a:t>
            </a:r>
          </a:p>
          <a:p>
            <a:r>
              <a:rPr lang="en-US" sz="2400" baseline="30000" dirty="0" smtClean="0"/>
              <a:t>}</a:t>
            </a:r>
            <a:endParaRPr lang="en-US" sz="24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3317" name="Rectangle 4"/>
          <p:cNvSpPr>
            <a:spLocks noChangeArrowheads="1"/>
          </p:cNvSpPr>
          <p:nvPr/>
        </p:nvSpPr>
        <p:spPr bwMode="auto">
          <a:xfrm>
            <a:off x="8382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language</a:t>
            </a:r>
            <a:endParaRPr lang="en-US" dirty="0">
              <a:solidFill>
                <a:schemeClr val="bg1">
                  <a:lumMod val="75000"/>
                </a:schemeClr>
              </a:solidFill>
            </a:endParaRPr>
          </a:p>
        </p:txBody>
      </p:sp>
      <p:sp>
        <p:nvSpPr>
          <p:cNvPr id="13318" name="Rectangle 6"/>
          <p:cNvSpPr>
            <a:spLocks noChangeArrowheads="1"/>
          </p:cNvSpPr>
          <p:nvPr/>
        </p:nvSpPr>
        <p:spPr bwMode="auto">
          <a:xfrm>
            <a:off x="24384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000000"/>
                </a:solidFill>
              </a:rPr>
              <a:t>ProcessJ</a:t>
            </a:r>
            <a:endParaRPr lang="en-US" sz="1600" dirty="0">
              <a:solidFill>
                <a:srgbClr val="000000"/>
              </a:solidFill>
            </a:endParaRPr>
          </a:p>
          <a:p>
            <a:pPr algn="ctr"/>
            <a:r>
              <a:rPr lang="en-US" sz="1600" dirty="0">
                <a:solidFill>
                  <a:srgbClr val="000000"/>
                </a:solidFill>
              </a:rPr>
              <a:t>compiler</a:t>
            </a:r>
            <a:endParaRPr lang="en-US" dirty="0">
              <a:solidFill>
                <a:srgbClr val="000000"/>
              </a:solidFill>
            </a:endParaRPr>
          </a:p>
        </p:txBody>
      </p:sp>
      <p:sp>
        <p:nvSpPr>
          <p:cNvPr id="13319" name="Rectangle 7"/>
          <p:cNvSpPr>
            <a:spLocks noChangeArrowheads="1"/>
          </p:cNvSpPr>
          <p:nvPr/>
        </p:nvSpPr>
        <p:spPr bwMode="auto">
          <a:xfrm>
            <a:off x="3962400" y="14478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Runtime</a:t>
            </a:r>
          </a:p>
          <a:p>
            <a:pPr algn="ctr"/>
            <a:r>
              <a:rPr lang="en-US" sz="1600" dirty="0">
                <a:solidFill>
                  <a:schemeClr val="bg1">
                    <a:lumMod val="75000"/>
                  </a:schemeClr>
                </a:solidFill>
              </a:rPr>
              <a:t>(</a:t>
            </a:r>
            <a:r>
              <a:rPr lang="en-US" sz="1600" dirty="0" err="1">
                <a:solidFill>
                  <a:schemeClr val="bg1">
                    <a:lumMod val="75000"/>
                  </a:schemeClr>
                </a:solidFill>
              </a:rPr>
              <a:t>ccsp</a:t>
            </a:r>
            <a:r>
              <a:rPr lang="en-US" sz="1600" dirty="0">
                <a:solidFill>
                  <a:schemeClr val="bg1">
                    <a:lumMod val="75000"/>
                  </a:schemeClr>
                </a:solidFill>
              </a:rPr>
              <a:t>)</a:t>
            </a:r>
            <a:endParaRPr lang="en-US" dirty="0">
              <a:solidFill>
                <a:schemeClr val="bg1">
                  <a:lumMod val="75000"/>
                </a:schemeClr>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IDE/GUI</a:t>
            </a:r>
            <a:endParaRPr lang="en-US" dirty="0">
              <a:solidFill>
                <a:schemeClr val="bg1">
                  <a:lumMod val="75000"/>
                </a:schemeClr>
              </a:solidFill>
            </a:endParaRPr>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Process</a:t>
            </a:r>
          </a:p>
          <a:p>
            <a:pPr algn="ctr"/>
            <a:r>
              <a:rPr lang="en-US" sz="1600" dirty="0">
                <a:solidFill>
                  <a:schemeClr val="bg1">
                    <a:lumMod val="75000"/>
                  </a:schemeClr>
                </a:solidFill>
              </a:rPr>
              <a:t>repo.</a:t>
            </a:r>
            <a:endParaRPr lang="en-US" dirty="0">
              <a:solidFill>
                <a:schemeClr val="bg1">
                  <a:lumMod val="75000"/>
                </a:schemeClr>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CSP</a:t>
            </a:r>
          </a:p>
          <a:p>
            <a:pPr algn="ctr"/>
            <a:r>
              <a:rPr lang="en-US" sz="1600" dirty="0">
                <a:solidFill>
                  <a:srgbClr val="D9D9D9"/>
                </a:solidFill>
              </a:rPr>
              <a:t>scripts</a:t>
            </a:r>
            <a:endParaRPr lang="en-US" dirty="0">
              <a:solidFill>
                <a:srgbClr val="D9D9D9"/>
              </a:solidFill>
            </a:endParaRPr>
          </a:p>
        </p:txBody>
      </p:sp>
      <p:sp>
        <p:nvSpPr>
          <p:cNvPr id="13323"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Notes</a:t>
            </a:r>
            <a:endParaRPr lang="en-US">
              <a:solidFill>
                <a:srgbClr val="BFBFBF"/>
              </a:solidFill>
            </a:endParaRPr>
          </a:p>
        </p:txBody>
      </p:sp>
      <p:sp>
        <p:nvSpPr>
          <p:cNvPr id="13324"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Learning</a:t>
            </a:r>
          </a:p>
          <a:p>
            <a:pPr algn="ctr"/>
            <a:r>
              <a:rPr lang="en-US" sz="1600" dirty="0">
                <a:solidFill>
                  <a:srgbClr val="BFBFBF"/>
                </a:solidFill>
              </a:rPr>
              <a:t>material</a:t>
            </a:r>
            <a:endParaRPr lang="en-US" dirty="0">
              <a:solidFill>
                <a:srgbClr val="BFBFBF"/>
              </a:solidFill>
            </a:endParaRPr>
          </a:p>
        </p:txBody>
      </p:sp>
      <p:sp>
        <p:nvSpPr>
          <p:cNvPr id="13325"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Books</a:t>
            </a:r>
            <a:endParaRPr lang="en-US">
              <a:solidFill>
                <a:srgbClr val="BFBFBF"/>
              </a:solidFill>
            </a:endParaRPr>
          </a:p>
        </p:txBody>
      </p:sp>
      <p:sp>
        <p:nvSpPr>
          <p:cNvPr id="13326"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Lecture</a:t>
            </a:r>
          </a:p>
          <a:p>
            <a:pPr algn="ctr"/>
            <a:r>
              <a:rPr lang="en-US" sz="1600">
                <a:solidFill>
                  <a:srgbClr val="BFBFBF"/>
                </a:solidFill>
              </a:rPr>
              <a:t>material</a:t>
            </a:r>
            <a:endParaRPr lang="en-US">
              <a:solidFill>
                <a:srgbClr val="BFBFBF"/>
              </a:solidFill>
            </a:endParaRPr>
          </a:p>
        </p:txBody>
      </p:sp>
      <p:sp>
        <p:nvSpPr>
          <p:cNvPr id="13327"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Course</a:t>
            </a:r>
          </a:p>
          <a:p>
            <a:pPr algn="ctr"/>
            <a:r>
              <a:rPr lang="en-US" sz="1600" dirty="0">
                <a:solidFill>
                  <a:srgbClr val="BFBFBF"/>
                </a:solidFill>
              </a:rPr>
              <a:t>templates</a:t>
            </a:r>
            <a:endParaRPr lang="en-US" dirty="0">
              <a:solidFill>
                <a:srgbClr val="BFBFBF"/>
              </a:solidFill>
            </a:endParaRPr>
          </a:p>
        </p:txBody>
      </p:sp>
      <p:sp>
        <p:nvSpPr>
          <p:cNvPr id="13328" name="Rectangle 20"/>
          <p:cNvSpPr>
            <a:spLocks noChangeArrowheads="1"/>
          </p:cNvSpPr>
          <p:nvPr/>
        </p:nvSpPr>
        <p:spPr bwMode="auto">
          <a:xfrm>
            <a:off x="5943600" y="487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Slides</a:t>
            </a:r>
            <a:endParaRPr lang="en-US">
              <a:solidFill>
                <a:srgbClr val="BFBFBF"/>
              </a:solidFill>
            </a:endParaRPr>
          </a:p>
        </p:txBody>
      </p:sp>
      <p:sp>
        <p:nvSpPr>
          <p:cNvPr id="13329" name="Rectangle 21"/>
          <p:cNvSpPr>
            <a:spLocks noChangeArrowheads="1"/>
          </p:cNvSpPr>
          <p:nvPr/>
        </p:nvSpPr>
        <p:spPr bwMode="auto">
          <a:xfrm>
            <a:off x="5943600" y="58674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Videos</a:t>
            </a:r>
            <a:endParaRPr lang="en-US">
              <a:solidFill>
                <a:srgbClr val="BFBFBF"/>
              </a:solidFill>
            </a:endParaRPr>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Web tool</a:t>
            </a:r>
          </a:p>
          <a:p>
            <a:pPr algn="ctr"/>
            <a:r>
              <a:rPr lang="en-US" sz="1600" dirty="0">
                <a:solidFill>
                  <a:schemeClr val="bg1">
                    <a:lumMod val="75000"/>
                  </a:schemeClr>
                </a:solidFill>
              </a:rPr>
              <a:t>(teaching)</a:t>
            </a:r>
            <a:endParaRPr lang="en-US" dirty="0">
              <a:solidFill>
                <a:schemeClr val="bg1">
                  <a:lumMod val="75000"/>
                </a:schemeClr>
              </a:solidFill>
            </a:endParaRPr>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Executable</a:t>
            </a:r>
            <a:endParaRPr lang="en-US" dirty="0">
              <a:solidFill>
                <a:schemeClr val="bg1">
                  <a:lumMod val="75000"/>
                </a:schemeClr>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FDR</a:t>
            </a:r>
            <a:br>
              <a:rPr lang="en-US" sz="1600" dirty="0">
                <a:solidFill>
                  <a:schemeClr val="bg1">
                    <a:lumMod val="75000"/>
                  </a:schemeClr>
                </a:solidFill>
              </a:rPr>
            </a:br>
            <a:r>
              <a:rPr lang="en-US" sz="1600" dirty="0">
                <a:solidFill>
                  <a:schemeClr val="bg1">
                    <a:lumMod val="75000"/>
                  </a:schemeClr>
                </a:solidFill>
              </a:rPr>
              <a:t>verifier</a:t>
            </a:r>
            <a:endParaRPr lang="en-US" dirty="0">
              <a:solidFill>
                <a:schemeClr val="bg1">
                  <a:lumMod val="75000"/>
                </a:schemeClr>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Cloud</a:t>
            </a:r>
          </a:p>
          <a:p>
            <a:pPr algn="ctr"/>
            <a:r>
              <a:rPr lang="en-US" sz="1600" dirty="0">
                <a:solidFill>
                  <a:schemeClr val="bg1">
                    <a:lumMod val="75000"/>
                  </a:schemeClr>
                </a:solidFill>
              </a:rPr>
              <a:t>storage</a:t>
            </a:r>
            <a:endParaRPr lang="en-US" dirty="0">
              <a:solidFill>
                <a:schemeClr val="bg1">
                  <a:lumMod val="75000"/>
                </a:schemeClr>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Compiler	</a:t>
            </a:r>
            <a:endParaRPr lang="en-US" dirty="0"/>
          </a:p>
        </p:txBody>
      </p:sp>
      <p:sp>
        <p:nvSpPr>
          <p:cNvPr id="3" name="Content Placeholder 2"/>
          <p:cNvSpPr>
            <a:spLocks noGrp="1"/>
          </p:cNvSpPr>
          <p:nvPr>
            <p:ph idx="1"/>
          </p:nvPr>
        </p:nvSpPr>
        <p:spPr/>
        <p:txBody>
          <a:bodyPr/>
          <a:lstStyle/>
          <a:p>
            <a:r>
              <a:rPr lang="en-US" dirty="0" smtClean="0"/>
              <a:t>New compiler written in C/C++ using the CCSP runtime.</a:t>
            </a:r>
          </a:p>
          <a:p>
            <a:r>
              <a:rPr lang="en-US" dirty="0" smtClean="0"/>
              <a:t>Other back ends: </a:t>
            </a:r>
          </a:p>
          <a:p>
            <a:pPr lvl="1"/>
            <a:r>
              <a:rPr lang="en-US" dirty="0" smtClean="0"/>
              <a:t>JavaScript for online teaching tool</a:t>
            </a:r>
          </a:p>
          <a:p>
            <a:pPr lvl="1"/>
            <a:r>
              <a:rPr lang="en-US" dirty="0" smtClean="0"/>
              <a:t>MPI</a:t>
            </a:r>
          </a:p>
          <a:p>
            <a:r>
              <a:rPr lang="en-US" dirty="0" smtClean="0"/>
              <a:t>Generates CSP-M for FDR 3 ( ;-) ) checking</a:t>
            </a:r>
          </a:p>
          <a:p>
            <a:pPr lvl="1"/>
            <a:endParaRPr lang="en-US" dirty="0"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chemeClr val="bg1">
                  <a:lumMod val="75000"/>
                </a:schemeClr>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chemeClr val="bg1">
                  <a:lumMod val="75000"/>
                </a:schemeClr>
              </a:solidFill>
            </a:endParaRPr>
          </a:p>
        </p:txBody>
      </p:sp>
      <p:sp>
        <p:nvSpPr>
          <p:cNvPr id="13317" name="Rectangle 4"/>
          <p:cNvSpPr>
            <a:spLocks noChangeArrowheads="1"/>
          </p:cNvSpPr>
          <p:nvPr/>
        </p:nvSpPr>
        <p:spPr bwMode="auto">
          <a:xfrm>
            <a:off x="9525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language</a:t>
            </a:r>
            <a:endParaRPr lang="en-US" dirty="0">
              <a:solidFill>
                <a:schemeClr val="bg1">
                  <a:lumMod val="75000"/>
                </a:schemeClr>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chemeClr val="bg1">
                    <a:lumMod val="75000"/>
                  </a:schemeClr>
                </a:solidFill>
              </a:rPr>
              <a:t>ProcessJ</a:t>
            </a:r>
            <a:endParaRPr lang="en-US" sz="1600" dirty="0">
              <a:solidFill>
                <a:schemeClr val="bg1">
                  <a:lumMod val="75000"/>
                </a:schemeClr>
              </a:solidFill>
            </a:endParaRPr>
          </a:p>
          <a:p>
            <a:pPr algn="ctr"/>
            <a:r>
              <a:rPr lang="en-US" sz="1600" dirty="0">
                <a:solidFill>
                  <a:schemeClr val="bg1">
                    <a:lumMod val="75000"/>
                  </a:schemeClr>
                </a:solidFill>
              </a:rPr>
              <a:t>compiler</a:t>
            </a:r>
            <a:endParaRPr lang="en-US" dirty="0">
              <a:solidFill>
                <a:schemeClr val="bg1">
                  <a:lumMod val="75000"/>
                </a:schemeClr>
              </a:solidFill>
            </a:endParaRPr>
          </a:p>
        </p:txBody>
      </p:sp>
      <p:sp>
        <p:nvSpPr>
          <p:cNvPr id="13319" name="Rectangle 7"/>
          <p:cNvSpPr>
            <a:spLocks noChangeArrowheads="1"/>
          </p:cNvSpPr>
          <p:nvPr/>
        </p:nvSpPr>
        <p:spPr bwMode="auto">
          <a:xfrm>
            <a:off x="3962400" y="14478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Runtime</a:t>
            </a:r>
          </a:p>
          <a:p>
            <a:pPr algn="ctr"/>
            <a:r>
              <a:rPr lang="en-US" sz="1600">
                <a:solidFill>
                  <a:schemeClr val="bg1">
                    <a:lumMod val="75000"/>
                  </a:schemeClr>
                </a:solidFill>
              </a:rPr>
              <a:t>(ccsp)</a:t>
            </a:r>
            <a:endParaRPr lang="en-US">
              <a:solidFill>
                <a:schemeClr val="bg1">
                  <a:lumMod val="75000"/>
                </a:schemeClr>
              </a:solidFill>
            </a:endParaRPr>
          </a:p>
        </p:txBody>
      </p:sp>
      <p:sp>
        <p:nvSpPr>
          <p:cNvPr id="13320" name="Rectangle 10"/>
          <p:cNvSpPr>
            <a:spLocks noChangeArrowheads="1"/>
          </p:cNvSpPr>
          <p:nvPr/>
        </p:nvSpPr>
        <p:spPr bwMode="auto">
          <a:xfrm>
            <a:off x="2438400" y="304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IDE/GUI</a:t>
            </a:r>
            <a:endParaRPr lang="en-US"/>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Process</a:t>
            </a:r>
          </a:p>
          <a:p>
            <a:pPr algn="ctr"/>
            <a:r>
              <a:rPr lang="en-US" sz="1600">
                <a:solidFill>
                  <a:schemeClr val="bg1">
                    <a:lumMod val="75000"/>
                  </a:schemeClr>
                </a:solidFill>
              </a:rPr>
              <a:t>repo.</a:t>
            </a:r>
            <a:endParaRPr lang="en-US">
              <a:solidFill>
                <a:schemeClr val="bg1">
                  <a:lumMod val="75000"/>
                </a:schemeClr>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CSP</a:t>
            </a:r>
          </a:p>
          <a:p>
            <a:pPr algn="ctr"/>
            <a:r>
              <a:rPr lang="en-US" sz="1600">
                <a:solidFill>
                  <a:schemeClr val="bg1">
                    <a:lumMod val="75000"/>
                  </a:schemeClr>
                </a:solidFill>
              </a:rPr>
              <a:t>scripts</a:t>
            </a:r>
            <a:endParaRPr lang="en-US">
              <a:solidFill>
                <a:schemeClr val="bg1">
                  <a:lumMod val="75000"/>
                </a:schemeClr>
              </a:solidFill>
            </a:endParaRPr>
          </a:p>
        </p:txBody>
      </p:sp>
      <p:sp>
        <p:nvSpPr>
          <p:cNvPr id="13323"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Notes</a:t>
            </a:r>
            <a:endParaRPr lang="en-US">
              <a:solidFill>
                <a:schemeClr val="bg1">
                  <a:lumMod val="75000"/>
                </a:schemeClr>
              </a:solidFill>
            </a:endParaRPr>
          </a:p>
        </p:txBody>
      </p:sp>
      <p:sp>
        <p:nvSpPr>
          <p:cNvPr id="13324"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Learning</a:t>
            </a:r>
          </a:p>
          <a:p>
            <a:pPr algn="ctr"/>
            <a:r>
              <a:rPr lang="en-US" sz="1600">
                <a:solidFill>
                  <a:schemeClr val="bg1">
                    <a:lumMod val="75000"/>
                  </a:schemeClr>
                </a:solidFill>
              </a:rPr>
              <a:t>material</a:t>
            </a:r>
            <a:endParaRPr lang="en-US">
              <a:solidFill>
                <a:schemeClr val="bg1">
                  <a:lumMod val="75000"/>
                </a:schemeClr>
              </a:solidFill>
            </a:endParaRPr>
          </a:p>
        </p:txBody>
      </p:sp>
      <p:sp>
        <p:nvSpPr>
          <p:cNvPr id="13325"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Books</a:t>
            </a:r>
            <a:endParaRPr lang="en-US">
              <a:solidFill>
                <a:schemeClr val="bg1">
                  <a:lumMod val="75000"/>
                </a:schemeClr>
              </a:solidFill>
            </a:endParaRPr>
          </a:p>
        </p:txBody>
      </p:sp>
      <p:sp>
        <p:nvSpPr>
          <p:cNvPr id="13326"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Lecture</a:t>
            </a:r>
          </a:p>
          <a:p>
            <a:pPr algn="ctr"/>
            <a:r>
              <a:rPr lang="en-US" sz="1600">
                <a:solidFill>
                  <a:schemeClr val="bg1">
                    <a:lumMod val="75000"/>
                  </a:schemeClr>
                </a:solidFill>
              </a:rPr>
              <a:t>material</a:t>
            </a:r>
            <a:endParaRPr lang="en-US">
              <a:solidFill>
                <a:schemeClr val="bg1">
                  <a:lumMod val="75000"/>
                </a:schemeClr>
              </a:solidFill>
            </a:endParaRPr>
          </a:p>
        </p:txBody>
      </p:sp>
      <p:sp>
        <p:nvSpPr>
          <p:cNvPr id="13327"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Course</a:t>
            </a:r>
          </a:p>
          <a:p>
            <a:pPr algn="ctr"/>
            <a:r>
              <a:rPr lang="en-US" sz="1600">
                <a:solidFill>
                  <a:schemeClr val="bg1">
                    <a:lumMod val="75000"/>
                  </a:schemeClr>
                </a:solidFill>
              </a:rPr>
              <a:t>templates</a:t>
            </a:r>
            <a:endParaRPr lang="en-US">
              <a:solidFill>
                <a:schemeClr val="bg1">
                  <a:lumMod val="75000"/>
                </a:schemeClr>
              </a:solidFill>
            </a:endParaRPr>
          </a:p>
        </p:txBody>
      </p:sp>
      <p:sp>
        <p:nvSpPr>
          <p:cNvPr id="13328" name="Rectangle 20"/>
          <p:cNvSpPr>
            <a:spLocks noChangeArrowheads="1"/>
          </p:cNvSpPr>
          <p:nvPr/>
        </p:nvSpPr>
        <p:spPr bwMode="auto">
          <a:xfrm>
            <a:off x="5943600" y="487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Slides</a:t>
            </a:r>
            <a:endParaRPr lang="en-US">
              <a:solidFill>
                <a:schemeClr val="bg1">
                  <a:lumMod val="75000"/>
                </a:schemeClr>
              </a:solidFill>
            </a:endParaRPr>
          </a:p>
        </p:txBody>
      </p:sp>
      <p:sp>
        <p:nvSpPr>
          <p:cNvPr id="13329" name="Rectangle 21"/>
          <p:cNvSpPr>
            <a:spLocks noChangeArrowheads="1"/>
          </p:cNvSpPr>
          <p:nvPr/>
        </p:nvSpPr>
        <p:spPr bwMode="auto">
          <a:xfrm>
            <a:off x="5943600" y="58674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Videos</a:t>
            </a:r>
            <a:endParaRPr lang="en-US" dirty="0">
              <a:solidFill>
                <a:srgbClr val="BFBFBF"/>
              </a:solidFill>
            </a:endParaRPr>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Web tool</a:t>
            </a:r>
          </a:p>
          <a:p>
            <a:pPr algn="ctr"/>
            <a:r>
              <a:rPr lang="en-US" sz="1600">
                <a:solidFill>
                  <a:schemeClr val="bg1">
                    <a:lumMod val="75000"/>
                  </a:schemeClr>
                </a:solidFill>
              </a:rPr>
              <a:t>(teaching)</a:t>
            </a:r>
            <a:endParaRPr lang="en-US">
              <a:solidFill>
                <a:schemeClr val="bg1">
                  <a:lumMod val="75000"/>
                </a:schemeClr>
              </a:solidFill>
            </a:endParaRPr>
          </a:p>
        </p:txBody>
      </p:sp>
      <p:cxnSp>
        <p:nvCxnSpPr>
          <p:cNvPr id="13332" name="AutoShape 23"/>
          <p:cNvCxnSpPr>
            <a:cxnSpLocks noChangeShapeType="1"/>
            <a:stCxn id="13317" idx="3"/>
            <a:endCxn id="13318" idx="1"/>
          </p:cNvCxnSpPr>
          <p:nvPr/>
        </p:nvCxnSpPr>
        <p:spPr bwMode="auto">
          <a:xfrm>
            <a:off x="1943100" y="1828800"/>
            <a:ext cx="495300" cy="1588"/>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flipH="1" flipV="1">
            <a:off x="1562100" y="571500"/>
            <a:ext cx="762000" cy="9906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71500" y="3086100"/>
            <a:ext cx="2743200" cy="9906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279785" y="4737378"/>
            <a:ext cx="1473969" cy="369332"/>
          </a:xfrm>
          <a:prstGeom prst="rect">
            <a:avLst/>
          </a:prstGeom>
          <a:noFill/>
          <a:ln w="9525">
            <a:noFill/>
            <a:miter lim="800000"/>
            <a:headEnd/>
            <a:tailEnd/>
          </a:ln>
        </p:spPr>
        <p:txBody>
          <a:bodyPr wrap="none">
            <a:prstTxWarp prst="textNoShape">
              <a:avLst/>
            </a:prstTxWarp>
            <a:spAutoFit/>
          </a:bodyPr>
          <a:lstStyle/>
          <a:p>
            <a:r>
              <a:rPr lang="en-US" dirty="0"/>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Executable</a:t>
            </a:r>
            <a:endParaRPr lang="en-US">
              <a:solidFill>
                <a:schemeClr val="bg1">
                  <a:lumMod val="75000"/>
                </a:schemeClr>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FDR</a:t>
            </a:r>
            <a:br>
              <a:rPr lang="en-US" sz="1600">
                <a:solidFill>
                  <a:schemeClr val="bg1">
                    <a:lumMod val="75000"/>
                  </a:schemeClr>
                </a:solidFill>
              </a:rPr>
            </a:br>
            <a:r>
              <a:rPr lang="en-US" sz="1600">
                <a:solidFill>
                  <a:schemeClr val="bg1">
                    <a:lumMod val="75000"/>
                  </a:schemeClr>
                </a:solidFill>
              </a:rPr>
              <a:t>verifier</a:t>
            </a:r>
            <a:endParaRPr lang="en-US">
              <a:solidFill>
                <a:schemeClr val="bg1">
                  <a:lumMod val="75000"/>
                </a:schemeClr>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Cloud</a:t>
            </a:r>
          </a:p>
          <a:p>
            <a:pPr algn="ctr"/>
            <a:r>
              <a:rPr lang="en-US" sz="1600" dirty="0">
                <a:solidFill>
                  <a:schemeClr val="bg1">
                    <a:lumMod val="75000"/>
                  </a:schemeClr>
                </a:solidFill>
              </a:rPr>
              <a:t>storage</a:t>
            </a:r>
            <a:endParaRPr lang="en-US" dirty="0">
              <a:solidFill>
                <a:schemeClr val="bg1">
                  <a:lumMod val="75000"/>
                </a:schemeClr>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 for </a:t>
            </a:r>
            <a:r>
              <a:rPr lang="en-US" dirty="0" err="1" smtClean="0"/>
              <a:t>ProcessJ</a:t>
            </a:r>
            <a:endParaRPr lang="en-US" dirty="0"/>
          </a:p>
        </p:txBody>
      </p:sp>
      <p:sp>
        <p:nvSpPr>
          <p:cNvPr id="3" name="Content Placeholder 2"/>
          <p:cNvSpPr>
            <a:spLocks noGrp="1"/>
          </p:cNvSpPr>
          <p:nvPr>
            <p:ph idx="1"/>
          </p:nvPr>
        </p:nvSpPr>
        <p:spPr/>
        <p:txBody>
          <a:bodyPr/>
          <a:lstStyle/>
          <a:p>
            <a:r>
              <a:rPr lang="en-US" dirty="0" smtClean="0"/>
              <a:t>Process oriented programming is well suited for graphical programming</a:t>
            </a:r>
          </a:p>
          <a:p>
            <a:pPr lvl="1"/>
            <a:r>
              <a:rPr lang="en-US" dirty="0" smtClean="0"/>
              <a:t>Processes are nodes</a:t>
            </a:r>
          </a:p>
          <a:p>
            <a:pPr lvl="1"/>
            <a:r>
              <a:rPr lang="en-US" dirty="0" smtClean="0"/>
              <a:t>Channels are arcs</a:t>
            </a:r>
          </a:p>
          <a:p>
            <a:r>
              <a:rPr lang="en-US" dirty="0" smtClean="0"/>
              <a:t>Processes can consist of other processes which can consist of other processes etc.</a:t>
            </a:r>
          </a:p>
          <a:p>
            <a:pPr lvl="1"/>
            <a:r>
              <a:rPr lang="en-US" dirty="0" smtClean="0"/>
              <a:t>Processes are building blocks for other processes </a:t>
            </a:r>
          </a:p>
          <a:p>
            <a:pPr lvl="1"/>
            <a:r>
              <a:rPr lang="en-US" dirty="0" smtClean="0"/>
              <a:t>We have a “Lego” catalogue of well known processes</a:t>
            </a:r>
          </a:p>
          <a:p>
            <a:pPr lvl="1"/>
            <a:r>
              <a:rPr lang="en-US" dirty="0" smtClean="0"/>
              <a:t>Code reuse is as easy as drag and drop (and connect external channels)</a:t>
            </a:r>
          </a:p>
          <a:p>
            <a:endParaRPr lang="en-US" dirty="0" smtClean="0"/>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 for </a:t>
            </a:r>
            <a:r>
              <a:rPr lang="en-US" dirty="0" err="1" smtClean="0"/>
              <a:t>ProcessJ</a:t>
            </a:r>
            <a:endParaRPr lang="en-US" dirty="0"/>
          </a:p>
        </p:txBody>
      </p:sp>
      <p:sp>
        <p:nvSpPr>
          <p:cNvPr id="3" name="Content Placeholder 2"/>
          <p:cNvSpPr>
            <a:spLocks noGrp="1"/>
          </p:cNvSpPr>
          <p:nvPr>
            <p:ph idx="1"/>
          </p:nvPr>
        </p:nvSpPr>
        <p:spPr/>
        <p:txBody>
          <a:bodyPr>
            <a:normAutofit/>
          </a:bodyPr>
          <a:lstStyle/>
          <a:p>
            <a:r>
              <a:rPr lang="en-US" dirty="0" smtClean="0"/>
              <a:t>GUI should integrate into</a:t>
            </a:r>
          </a:p>
          <a:p>
            <a:pPr lvl="1"/>
            <a:r>
              <a:rPr lang="en-US" dirty="0" smtClean="0"/>
              <a:t>Process repository</a:t>
            </a:r>
          </a:p>
          <a:p>
            <a:pPr lvl="1"/>
            <a:r>
              <a:rPr lang="en-US" dirty="0" smtClean="0"/>
              <a:t>Online Cloud Storage</a:t>
            </a:r>
          </a:p>
          <a:p>
            <a:r>
              <a:rPr lang="en-US" dirty="0" smtClean="0"/>
              <a:t>GUI should produce CSP based on process </a:t>
            </a:r>
            <a:r>
              <a:rPr lang="en-US" dirty="0" smtClean="0"/>
              <a:t>layout</a:t>
            </a:r>
          </a:p>
          <a:p>
            <a:pPr lvl="1"/>
            <a:r>
              <a:rPr lang="en-US" dirty="0" smtClean="0"/>
              <a:t>And perhaps also documentation</a:t>
            </a:r>
            <a:endParaRPr lang="en-US" dirty="0" smtClean="0"/>
          </a:p>
          <a:p>
            <a:r>
              <a:rPr lang="en-US" dirty="0" smtClean="0"/>
              <a:t>Visual </a:t>
            </a:r>
            <a:r>
              <a:rPr lang="en-US" dirty="0" err="1" smtClean="0"/>
              <a:t>occam</a:t>
            </a:r>
            <a:r>
              <a:rPr lang="en-US" dirty="0" smtClean="0"/>
              <a:t> is a graphical programming interface (M.Sc. Thesis project) – proof of concept.</a:t>
            </a:r>
          </a:p>
          <a:p>
            <a:pPr lvl="1"/>
            <a:r>
              <a:rPr lang="en-US" dirty="0" smtClean="0"/>
              <a:t>Works for </a:t>
            </a:r>
            <a:r>
              <a:rPr lang="en-US" dirty="0" err="1" smtClean="0"/>
              <a:t>occam</a:t>
            </a:r>
            <a:endParaRPr lang="en-US" dirty="0" smtClean="0"/>
          </a:p>
          <a:p>
            <a:pPr lvl="1"/>
            <a:r>
              <a:rPr lang="en-US" dirty="0" smtClean="0"/>
              <a:t>Written in Java</a:t>
            </a:r>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 – Visual </a:t>
            </a:r>
            <a:r>
              <a:rPr lang="en-US" dirty="0" err="1" smtClean="0"/>
              <a:t>occam</a:t>
            </a:r>
            <a:endParaRPr lang="en-US" dirty="0"/>
          </a:p>
        </p:txBody>
      </p:sp>
      <p:pic>
        <p:nvPicPr>
          <p:cNvPr id="4" name="Content Placeholder 3" descr="VisualOccam.png"/>
          <p:cNvPicPr>
            <a:picLocks noGrp="1" noChangeAspect="1"/>
          </p:cNvPicPr>
          <p:nvPr>
            <p:ph idx="1"/>
          </p:nvPr>
        </p:nvPicPr>
        <p:blipFill>
          <a:blip r:embed="rId2"/>
          <a:srcRect l="-8527" r="-8527"/>
          <a:stretch>
            <a:fillRect/>
          </a:stretch>
        </p:blipFill>
        <p:spPr>
          <a:xfrm>
            <a:off x="-93094" y="1600200"/>
            <a:ext cx="9218045" cy="4978399"/>
          </a:xfrm>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7" name="Rectangle 4"/>
          <p:cNvSpPr>
            <a:spLocks noChangeArrowheads="1"/>
          </p:cNvSpPr>
          <p:nvPr/>
        </p:nvSpPr>
        <p:spPr bwMode="auto">
          <a:xfrm>
            <a:off x="8382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language</a:t>
            </a:r>
            <a:endParaRPr lang="en-US" dirty="0">
              <a:solidFill>
                <a:srgbClr val="BFBFBF"/>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compiler</a:t>
            </a:r>
            <a:endParaRPr lang="en-US" dirty="0">
              <a:solidFill>
                <a:srgbClr val="BFBFBF"/>
              </a:solidFill>
            </a:endParaRPr>
          </a:p>
        </p:txBody>
      </p:sp>
      <p:sp>
        <p:nvSpPr>
          <p:cNvPr id="13319" name="Rectangle 7"/>
          <p:cNvSpPr>
            <a:spLocks noChangeArrowheads="1"/>
          </p:cNvSpPr>
          <p:nvPr/>
        </p:nvSpPr>
        <p:spPr bwMode="auto">
          <a:xfrm>
            <a:off x="3962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Runtime</a:t>
            </a:r>
          </a:p>
          <a:p>
            <a:pPr algn="ctr"/>
            <a:r>
              <a:rPr lang="en-US" sz="1600">
                <a:solidFill>
                  <a:srgbClr val="BFBFBF"/>
                </a:solidFill>
              </a:rPr>
              <a:t>(ccsp)</a:t>
            </a:r>
            <a:endParaRPr lang="en-US">
              <a:solidFill>
                <a:srgbClr val="BFBFBF"/>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IDE/GUI</a:t>
            </a:r>
            <a:endParaRPr lang="en-US">
              <a:solidFill>
                <a:srgbClr val="BFBFBF"/>
              </a:solidFill>
            </a:endParaRPr>
          </a:p>
        </p:txBody>
      </p:sp>
      <p:sp>
        <p:nvSpPr>
          <p:cNvPr id="13321" name="Rectangle 11"/>
          <p:cNvSpPr>
            <a:spLocks noChangeArrowheads="1"/>
          </p:cNvSpPr>
          <p:nvPr/>
        </p:nvSpPr>
        <p:spPr bwMode="auto">
          <a:xfrm>
            <a:off x="6172200" y="304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Process</a:t>
            </a:r>
          </a:p>
          <a:p>
            <a:pPr algn="ctr"/>
            <a:r>
              <a:rPr lang="en-US" sz="1600"/>
              <a:t>repo.</a:t>
            </a:r>
            <a:endParaRPr lang="en-US"/>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CSP</a:t>
            </a:r>
          </a:p>
          <a:p>
            <a:pPr algn="ctr"/>
            <a:r>
              <a:rPr lang="en-US" sz="1600">
                <a:solidFill>
                  <a:srgbClr val="BFBFBF"/>
                </a:solidFill>
              </a:rPr>
              <a:t>scripts</a:t>
            </a:r>
            <a:endParaRPr lang="en-US">
              <a:solidFill>
                <a:srgbClr val="BFBFBF"/>
              </a:solidFill>
            </a:endParaRPr>
          </a:p>
        </p:txBody>
      </p:sp>
      <p:sp>
        <p:nvSpPr>
          <p:cNvPr id="13323"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Notes</a:t>
            </a:r>
            <a:endParaRPr lang="en-US">
              <a:solidFill>
                <a:srgbClr val="BFBFBF"/>
              </a:solidFill>
            </a:endParaRPr>
          </a:p>
        </p:txBody>
      </p:sp>
      <p:sp>
        <p:nvSpPr>
          <p:cNvPr id="13324"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Learning</a:t>
            </a:r>
          </a:p>
          <a:p>
            <a:pPr algn="ctr"/>
            <a:r>
              <a:rPr lang="en-US" sz="1600">
                <a:solidFill>
                  <a:srgbClr val="BFBFBF"/>
                </a:solidFill>
              </a:rPr>
              <a:t>material</a:t>
            </a:r>
            <a:endParaRPr lang="en-US">
              <a:solidFill>
                <a:srgbClr val="BFBFBF"/>
              </a:solidFill>
            </a:endParaRPr>
          </a:p>
        </p:txBody>
      </p:sp>
      <p:sp>
        <p:nvSpPr>
          <p:cNvPr id="13325"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Books</a:t>
            </a:r>
            <a:endParaRPr lang="en-US">
              <a:solidFill>
                <a:srgbClr val="BFBFBF"/>
              </a:solidFill>
            </a:endParaRPr>
          </a:p>
        </p:txBody>
      </p:sp>
      <p:sp>
        <p:nvSpPr>
          <p:cNvPr id="13326"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Lecture</a:t>
            </a:r>
          </a:p>
          <a:p>
            <a:pPr algn="ctr"/>
            <a:r>
              <a:rPr lang="en-US" sz="1600">
                <a:solidFill>
                  <a:srgbClr val="BFBFBF"/>
                </a:solidFill>
              </a:rPr>
              <a:t>material</a:t>
            </a:r>
            <a:endParaRPr lang="en-US">
              <a:solidFill>
                <a:srgbClr val="BFBFBF"/>
              </a:solidFill>
            </a:endParaRPr>
          </a:p>
        </p:txBody>
      </p:sp>
      <p:sp>
        <p:nvSpPr>
          <p:cNvPr id="13327"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Course</a:t>
            </a:r>
          </a:p>
          <a:p>
            <a:pPr algn="ctr"/>
            <a:r>
              <a:rPr lang="en-US" sz="1600">
                <a:solidFill>
                  <a:srgbClr val="BFBFBF"/>
                </a:solidFill>
              </a:rPr>
              <a:t>templates</a:t>
            </a:r>
            <a:endParaRPr lang="en-US">
              <a:solidFill>
                <a:srgbClr val="BFBFBF"/>
              </a:solidFill>
            </a:endParaRPr>
          </a:p>
        </p:txBody>
      </p:sp>
      <p:sp>
        <p:nvSpPr>
          <p:cNvPr id="13328" name="Rectangle 20"/>
          <p:cNvSpPr>
            <a:spLocks noChangeArrowheads="1"/>
          </p:cNvSpPr>
          <p:nvPr/>
        </p:nvSpPr>
        <p:spPr bwMode="auto">
          <a:xfrm>
            <a:off x="5943600" y="487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Slides</a:t>
            </a:r>
            <a:endParaRPr lang="en-US">
              <a:solidFill>
                <a:srgbClr val="BFBFBF"/>
              </a:solidFill>
            </a:endParaRPr>
          </a:p>
        </p:txBody>
      </p:sp>
      <p:sp>
        <p:nvSpPr>
          <p:cNvPr id="13329" name="Rectangle 21"/>
          <p:cNvSpPr>
            <a:spLocks noChangeArrowheads="1"/>
          </p:cNvSpPr>
          <p:nvPr/>
        </p:nvSpPr>
        <p:spPr bwMode="auto">
          <a:xfrm>
            <a:off x="5943600" y="58674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Videos</a:t>
            </a:r>
            <a:endParaRPr lang="en-US">
              <a:solidFill>
                <a:srgbClr val="BFBFBF"/>
              </a:solidFill>
            </a:endParaRPr>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Web tool</a:t>
            </a:r>
          </a:p>
          <a:p>
            <a:pPr algn="ctr"/>
            <a:r>
              <a:rPr lang="en-US" sz="1600">
                <a:solidFill>
                  <a:srgbClr val="BFBFBF"/>
                </a:solidFill>
              </a:rPr>
              <a:t>(teaching)</a:t>
            </a:r>
            <a:endParaRPr lang="en-US">
              <a:solidFill>
                <a:srgbClr val="BFBFBF"/>
              </a:solidFill>
            </a:endParaRPr>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143179" y="1694935"/>
            <a:ext cx="1200757" cy="369332"/>
          </a:xfrm>
          <a:prstGeom prst="rect">
            <a:avLst/>
          </a:prstGeom>
          <a:noFill/>
          <a:ln w="9525">
            <a:noFill/>
            <a:miter lim="800000"/>
            <a:headEnd/>
            <a:tailEnd/>
          </a:ln>
        </p:spPr>
        <p:txBody>
          <a:bodyPr wrap="none">
            <a:prstTxWarp prst="textNoShape">
              <a:avLst/>
            </a:prstTxWarp>
            <a:spAutoFit/>
          </a:bodyPr>
          <a:lstStyle/>
          <a:p>
            <a:r>
              <a:rPr lang="en-US">
                <a:solidFill>
                  <a:srgbClr val="BFBFBF"/>
                </a:solidFill>
              </a:rPr>
              <a:t>Technical</a:t>
            </a:r>
          </a:p>
        </p:txBody>
      </p:sp>
      <p:sp>
        <p:nvSpPr>
          <p:cNvPr id="13355" name="Text Box 60"/>
          <p:cNvSpPr txBox="1">
            <a:spLocks noChangeArrowheads="1"/>
          </p:cNvSpPr>
          <p:nvPr/>
        </p:nvSpPr>
        <p:spPr bwMode="auto">
          <a:xfrm rot="-5400000">
            <a:off x="-279785" y="4737378"/>
            <a:ext cx="1473969" cy="369332"/>
          </a:xfrm>
          <a:prstGeom prst="rect">
            <a:avLst/>
          </a:prstGeom>
          <a:noFill/>
          <a:ln w="9525">
            <a:noFill/>
            <a:miter lim="800000"/>
            <a:headEnd/>
            <a:tailEnd/>
          </a:ln>
        </p:spPr>
        <p:txBody>
          <a:bodyPr wrap="none">
            <a:prstTxWarp prst="textNoShape">
              <a:avLst/>
            </a:prstTxWarp>
            <a:spAutoFit/>
          </a:bodyPr>
          <a:lstStyle/>
          <a:p>
            <a:r>
              <a:rPr lang="en-US">
                <a:solidFill>
                  <a:srgbClr val="BFBFBF"/>
                </a:solidFill>
              </a:rPr>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Executable</a:t>
            </a:r>
            <a:endParaRPr lang="en-US">
              <a:solidFill>
                <a:srgbClr val="BFBFBF"/>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FDR</a:t>
            </a:r>
            <a:br>
              <a:rPr lang="en-US" sz="1600">
                <a:solidFill>
                  <a:srgbClr val="BFBFBF"/>
                </a:solidFill>
              </a:rPr>
            </a:br>
            <a:r>
              <a:rPr lang="en-US" sz="1600">
                <a:solidFill>
                  <a:srgbClr val="BFBFBF"/>
                </a:solidFill>
              </a:rPr>
              <a:t>verifier</a:t>
            </a:r>
            <a:endParaRPr lang="en-US">
              <a:solidFill>
                <a:srgbClr val="BFBFBF"/>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Cloud</a:t>
            </a:r>
          </a:p>
          <a:p>
            <a:pPr algn="ctr"/>
            <a:r>
              <a:rPr lang="en-US" sz="1600">
                <a:solidFill>
                  <a:srgbClr val="BFBFBF"/>
                </a:solidFill>
              </a:rPr>
              <a:t>storage</a:t>
            </a:r>
            <a:endParaRPr lang="en-US">
              <a:solidFill>
                <a:srgbClr val="BFBFBF"/>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Process Repository</a:t>
            </a:r>
            <a:endParaRPr lang="en-US" dirty="0"/>
          </a:p>
        </p:txBody>
      </p:sp>
      <p:sp>
        <p:nvSpPr>
          <p:cNvPr id="3" name="Content Placeholder 2"/>
          <p:cNvSpPr>
            <a:spLocks noGrp="1"/>
          </p:cNvSpPr>
          <p:nvPr>
            <p:ph idx="1"/>
          </p:nvPr>
        </p:nvSpPr>
        <p:spPr/>
        <p:txBody>
          <a:bodyPr/>
          <a:lstStyle/>
          <a:p>
            <a:r>
              <a:rPr lang="en-US" dirty="0" smtClean="0"/>
              <a:t>Like the Apple App </a:t>
            </a:r>
            <a:r>
              <a:rPr lang="en-US" dirty="0" smtClean="0"/>
              <a:t>Store, but with source</a:t>
            </a:r>
          </a:p>
          <a:p>
            <a:pPr lvl="1"/>
            <a:r>
              <a:rPr lang="en-US" dirty="0" smtClean="0"/>
              <a:t>Free ;-)</a:t>
            </a:r>
          </a:p>
          <a:p>
            <a:pPr lvl="1"/>
            <a:r>
              <a:rPr lang="en-US" dirty="0" smtClean="0"/>
              <a:t>For developers/programmers</a:t>
            </a:r>
          </a:p>
          <a:p>
            <a:r>
              <a:rPr lang="en-US" dirty="0" err="1" smtClean="0"/>
              <a:t>ProcessJ</a:t>
            </a:r>
            <a:r>
              <a:rPr lang="en-US" dirty="0" smtClean="0"/>
              <a:t> code can be shared</a:t>
            </a:r>
          </a:p>
          <a:p>
            <a:pPr lvl="1"/>
            <a:r>
              <a:rPr lang="en-US" dirty="0" smtClean="0"/>
              <a:t>Annotated with CSP assertions certificate</a:t>
            </a:r>
          </a:p>
          <a:p>
            <a:pPr lvl="2"/>
            <a:r>
              <a:rPr lang="en-US" dirty="0" smtClean="0"/>
              <a:t>Deadlock free, </a:t>
            </a:r>
            <a:r>
              <a:rPr lang="en-US" dirty="0" err="1" smtClean="0"/>
              <a:t>livelock</a:t>
            </a:r>
            <a:r>
              <a:rPr lang="en-US" dirty="0" smtClean="0"/>
              <a:t> free, ..</a:t>
            </a:r>
          </a:p>
          <a:p>
            <a:pPr lvl="2"/>
            <a:r>
              <a:rPr lang="en-US" dirty="0" smtClean="0"/>
              <a:t>Programmer generated assertions </a:t>
            </a:r>
          </a:p>
          <a:p>
            <a:pPr lvl="1"/>
            <a:r>
              <a:rPr lang="en-US" dirty="0" smtClean="0"/>
              <a:t>Example code for use can be associated</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7" name="Rectangle 4"/>
          <p:cNvSpPr>
            <a:spLocks noChangeArrowheads="1"/>
          </p:cNvSpPr>
          <p:nvPr/>
        </p:nvSpPr>
        <p:spPr bwMode="auto">
          <a:xfrm>
            <a:off x="8382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language</a:t>
            </a:r>
            <a:endParaRPr lang="en-US" dirty="0">
              <a:solidFill>
                <a:srgbClr val="BFBFBF"/>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compiler</a:t>
            </a:r>
            <a:endParaRPr lang="en-US" dirty="0">
              <a:solidFill>
                <a:srgbClr val="BFBFBF"/>
              </a:solidFill>
            </a:endParaRPr>
          </a:p>
        </p:txBody>
      </p:sp>
      <p:sp>
        <p:nvSpPr>
          <p:cNvPr id="13319" name="Rectangle 7"/>
          <p:cNvSpPr>
            <a:spLocks noChangeArrowheads="1"/>
          </p:cNvSpPr>
          <p:nvPr/>
        </p:nvSpPr>
        <p:spPr bwMode="auto">
          <a:xfrm>
            <a:off x="3962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Runtime</a:t>
            </a:r>
          </a:p>
          <a:p>
            <a:pPr algn="ctr"/>
            <a:r>
              <a:rPr lang="en-US" sz="1600">
                <a:solidFill>
                  <a:srgbClr val="BFBFBF"/>
                </a:solidFill>
              </a:rPr>
              <a:t>(ccsp)</a:t>
            </a:r>
            <a:endParaRPr lang="en-US">
              <a:solidFill>
                <a:srgbClr val="BFBFBF"/>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IDE/GUI</a:t>
            </a:r>
            <a:endParaRPr lang="en-US">
              <a:solidFill>
                <a:srgbClr val="BFBFBF"/>
              </a:solidFill>
            </a:endParaRPr>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Process</a:t>
            </a:r>
          </a:p>
          <a:p>
            <a:pPr algn="ctr"/>
            <a:r>
              <a:rPr lang="en-US" sz="1600" dirty="0">
                <a:solidFill>
                  <a:srgbClr val="BFBFBF"/>
                </a:solidFill>
              </a:rPr>
              <a:t>repo.</a:t>
            </a:r>
            <a:endParaRPr lang="en-US" dirty="0">
              <a:solidFill>
                <a:srgbClr val="BFBFBF"/>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CSP</a:t>
            </a:r>
          </a:p>
          <a:p>
            <a:pPr algn="ctr"/>
            <a:r>
              <a:rPr lang="en-US" sz="1600">
                <a:solidFill>
                  <a:srgbClr val="BFBFBF"/>
                </a:solidFill>
              </a:rPr>
              <a:t>scripts</a:t>
            </a:r>
            <a:endParaRPr lang="en-US">
              <a:solidFill>
                <a:srgbClr val="BFBFBF"/>
              </a:solidFill>
            </a:endParaRPr>
          </a:p>
        </p:txBody>
      </p:sp>
      <p:sp>
        <p:nvSpPr>
          <p:cNvPr id="13323"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Notes</a:t>
            </a:r>
            <a:endParaRPr lang="en-US">
              <a:solidFill>
                <a:srgbClr val="BFBFBF"/>
              </a:solidFill>
            </a:endParaRPr>
          </a:p>
        </p:txBody>
      </p:sp>
      <p:sp>
        <p:nvSpPr>
          <p:cNvPr id="13324"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Learning</a:t>
            </a:r>
          </a:p>
          <a:p>
            <a:pPr algn="ctr"/>
            <a:r>
              <a:rPr lang="en-US" sz="1600">
                <a:solidFill>
                  <a:srgbClr val="BFBFBF"/>
                </a:solidFill>
              </a:rPr>
              <a:t>material</a:t>
            </a:r>
            <a:endParaRPr lang="en-US">
              <a:solidFill>
                <a:srgbClr val="BFBFBF"/>
              </a:solidFill>
            </a:endParaRPr>
          </a:p>
        </p:txBody>
      </p:sp>
      <p:sp>
        <p:nvSpPr>
          <p:cNvPr id="13325"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Books</a:t>
            </a:r>
            <a:endParaRPr lang="en-US">
              <a:solidFill>
                <a:srgbClr val="BFBFBF"/>
              </a:solidFill>
            </a:endParaRPr>
          </a:p>
        </p:txBody>
      </p:sp>
      <p:sp>
        <p:nvSpPr>
          <p:cNvPr id="13326"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Lecture</a:t>
            </a:r>
          </a:p>
          <a:p>
            <a:pPr algn="ctr"/>
            <a:r>
              <a:rPr lang="en-US" sz="1600">
                <a:solidFill>
                  <a:srgbClr val="BFBFBF"/>
                </a:solidFill>
              </a:rPr>
              <a:t>material</a:t>
            </a:r>
            <a:endParaRPr lang="en-US">
              <a:solidFill>
                <a:srgbClr val="BFBFBF"/>
              </a:solidFill>
            </a:endParaRPr>
          </a:p>
        </p:txBody>
      </p:sp>
      <p:sp>
        <p:nvSpPr>
          <p:cNvPr id="13327"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Course</a:t>
            </a:r>
          </a:p>
          <a:p>
            <a:pPr algn="ctr"/>
            <a:r>
              <a:rPr lang="en-US" sz="1600">
                <a:solidFill>
                  <a:srgbClr val="BFBFBF"/>
                </a:solidFill>
              </a:rPr>
              <a:t>templates</a:t>
            </a:r>
            <a:endParaRPr lang="en-US">
              <a:solidFill>
                <a:srgbClr val="BFBFBF"/>
              </a:solidFill>
            </a:endParaRPr>
          </a:p>
        </p:txBody>
      </p:sp>
      <p:sp>
        <p:nvSpPr>
          <p:cNvPr id="13328" name="Rectangle 20"/>
          <p:cNvSpPr>
            <a:spLocks noChangeArrowheads="1"/>
          </p:cNvSpPr>
          <p:nvPr/>
        </p:nvSpPr>
        <p:spPr bwMode="auto">
          <a:xfrm>
            <a:off x="5943600" y="48895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Slides</a:t>
            </a:r>
            <a:endParaRPr lang="en-US">
              <a:solidFill>
                <a:srgbClr val="BFBFBF"/>
              </a:solidFill>
            </a:endParaRPr>
          </a:p>
        </p:txBody>
      </p:sp>
      <p:sp>
        <p:nvSpPr>
          <p:cNvPr id="13329" name="Rectangle 21"/>
          <p:cNvSpPr>
            <a:spLocks noChangeArrowheads="1"/>
          </p:cNvSpPr>
          <p:nvPr/>
        </p:nvSpPr>
        <p:spPr bwMode="auto">
          <a:xfrm>
            <a:off x="5943600" y="58801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Videos</a:t>
            </a:r>
            <a:endParaRPr lang="en-US">
              <a:solidFill>
                <a:srgbClr val="BFBFBF"/>
              </a:solidFill>
            </a:endParaRPr>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893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Web tool</a:t>
            </a:r>
          </a:p>
          <a:p>
            <a:pPr algn="ctr"/>
            <a:r>
              <a:rPr lang="en-US" sz="1600">
                <a:solidFill>
                  <a:srgbClr val="BFBFBF"/>
                </a:solidFill>
              </a:rPr>
              <a:t>(teaching)</a:t>
            </a:r>
            <a:endParaRPr lang="en-US">
              <a:solidFill>
                <a:srgbClr val="BFBFBF"/>
              </a:solidFill>
            </a:endParaRPr>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513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5085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513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175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3081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70500"/>
            <a:ext cx="914400" cy="8255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Executable</a:t>
            </a:r>
            <a:endParaRPr lang="en-US">
              <a:solidFill>
                <a:srgbClr val="BFBFBF"/>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FDR</a:t>
            </a:r>
            <a:br>
              <a:rPr lang="en-US" sz="1600">
                <a:solidFill>
                  <a:srgbClr val="BFBFBF"/>
                </a:solidFill>
              </a:rPr>
            </a:br>
            <a:r>
              <a:rPr lang="en-US" sz="1600">
                <a:solidFill>
                  <a:srgbClr val="BFBFBF"/>
                </a:solidFill>
              </a:rPr>
              <a:t>verifier</a:t>
            </a:r>
            <a:endParaRPr lang="en-US">
              <a:solidFill>
                <a:srgbClr val="BFBFBF"/>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797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651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Cloud</a:t>
            </a:r>
          </a:p>
          <a:p>
            <a:pPr algn="ctr"/>
            <a:r>
              <a:rPr lang="en-US" sz="1600"/>
              <a:t>storage</a:t>
            </a:r>
            <a:endParaRPr lang="en-US"/>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ext Box 65"/>
          <p:cNvSpPr txBox="1">
            <a:spLocks noChangeArrowheads="1"/>
          </p:cNvSpPr>
          <p:nvPr/>
        </p:nvSpPr>
        <p:spPr bwMode="auto">
          <a:xfrm>
            <a:off x="7555794" y="1777470"/>
            <a:ext cx="1352550" cy="457200"/>
          </a:xfrm>
          <a:prstGeom prst="rect">
            <a:avLst/>
          </a:prstGeom>
          <a:noFill/>
          <a:ln w="9525">
            <a:noFill/>
            <a:miter lim="800000"/>
            <a:headEnd/>
            <a:tailEnd/>
          </a:ln>
        </p:spPr>
        <p:txBody>
          <a:bodyPr wrap="none">
            <a:prstTxWarp prst="textNoShape">
              <a:avLst/>
            </a:prstTxWarp>
            <a:spAutoFit/>
          </a:bodyPr>
          <a:lstStyle/>
          <a:p>
            <a:r>
              <a:rPr lang="en-US" dirty="0"/>
              <a:t>A        B </a:t>
            </a:r>
          </a:p>
        </p:txBody>
      </p:sp>
      <p:sp>
        <p:nvSpPr>
          <p:cNvPr id="6"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7"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8" name="Rectangle 4"/>
          <p:cNvSpPr>
            <a:spLocks noChangeArrowheads="1"/>
          </p:cNvSpPr>
          <p:nvPr/>
        </p:nvSpPr>
        <p:spPr bwMode="auto">
          <a:xfrm>
            <a:off x="8382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dirty="0" err="1" smtClean="0"/>
              <a:t>Prog</a:t>
            </a:r>
            <a:r>
              <a:rPr lang="en-US" sz="1600" dirty="0" smtClean="0"/>
              <a:t>.</a:t>
            </a:r>
          </a:p>
          <a:p>
            <a:pPr algn="ctr"/>
            <a:r>
              <a:rPr lang="en-US" sz="1600" dirty="0" smtClean="0"/>
              <a:t>language</a:t>
            </a:r>
            <a:endParaRPr lang="en-US" dirty="0"/>
          </a:p>
        </p:txBody>
      </p:sp>
      <p:sp>
        <p:nvSpPr>
          <p:cNvPr id="9" name="Rectangle 6"/>
          <p:cNvSpPr>
            <a:spLocks noChangeArrowheads="1"/>
          </p:cNvSpPr>
          <p:nvPr/>
        </p:nvSpPr>
        <p:spPr bwMode="auto">
          <a:xfrm>
            <a:off x="24384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dirty="0" smtClean="0"/>
              <a:t>Compiler</a:t>
            </a:r>
            <a:endParaRPr lang="en-US" dirty="0"/>
          </a:p>
        </p:txBody>
      </p:sp>
      <p:sp>
        <p:nvSpPr>
          <p:cNvPr id="10" name="Rectangle 7"/>
          <p:cNvSpPr>
            <a:spLocks noChangeArrowheads="1"/>
          </p:cNvSpPr>
          <p:nvPr/>
        </p:nvSpPr>
        <p:spPr bwMode="auto">
          <a:xfrm>
            <a:off x="3962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smtClean="0">
                <a:solidFill>
                  <a:schemeClr val="bg1">
                    <a:lumMod val="75000"/>
                  </a:schemeClr>
                </a:solidFill>
              </a:rPr>
              <a:t>Runtime</a:t>
            </a:r>
            <a:endParaRPr lang="en-US" sz="1600" dirty="0">
              <a:solidFill>
                <a:schemeClr val="bg1">
                  <a:lumMod val="75000"/>
                </a:schemeClr>
              </a:solidFill>
            </a:endParaRPr>
          </a:p>
        </p:txBody>
      </p:sp>
      <p:sp>
        <p:nvSpPr>
          <p:cNvPr id="11" name="Rectangle 10"/>
          <p:cNvSpPr>
            <a:spLocks noChangeArrowheads="1"/>
          </p:cNvSpPr>
          <p:nvPr/>
        </p:nvSpPr>
        <p:spPr bwMode="auto">
          <a:xfrm>
            <a:off x="2451100" y="2159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IDE/GUI</a:t>
            </a:r>
            <a:endParaRPr lang="en-US" dirty="0">
              <a:solidFill>
                <a:srgbClr val="BFBFBF"/>
              </a:solidFill>
            </a:endParaRPr>
          </a:p>
        </p:txBody>
      </p:sp>
      <p:sp>
        <p:nvSpPr>
          <p:cNvPr id="12"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Process</a:t>
            </a:r>
          </a:p>
          <a:p>
            <a:pPr algn="ctr"/>
            <a:r>
              <a:rPr lang="en-US" sz="1600" dirty="0">
                <a:solidFill>
                  <a:schemeClr val="bg1">
                    <a:lumMod val="75000"/>
                  </a:schemeClr>
                </a:solidFill>
              </a:rPr>
              <a:t>repo.</a:t>
            </a:r>
            <a:endParaRPr lang="en-US" dirty="0">
              <a:solidFill>
                <a:schemeClr val="bg1">
                  <a:lumMod val="75000"/>
                </a:schemeClr>
              </a:solidFill>
            </a:endParaRPr>
          </a:p>
        </p:txBody>
      </p:sp>
      <p:sp>
        <p:nvSpPr>
          <p:cNvPr id="13"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CSP</a:t>
            </a:r>
          </a:p>
          <a:p>
            <a:pPr algn="ctr"/>
            <a:r>
              <a:rPr lang="en-US" sz="1600" dirty="0">
                <a:solidFill>
                  <a:srgbClr val="BFBFBF"/>
                </a:solidFill>
              </a:rPr>
              <a:t>scripts</a:t>
            </a:r>
            <a:endParaRPr lang="en-US" dirty="0">
              <a:solidFill>
                <a:srgbClr val="BFBFBF"/>
              </a:solidFill>
            </a:endParaRPr>
          </a:p>
        </p:txBody>
      </p:sp>
      <p:sp>
        <p:nvSpPr>
          <p:cNvPr id="14"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Notes</a:t>
            </a:r>
            <a:endParaRPr lang="en-US">
              <a:solidFill>
                <a:schemeClr val="bg1">
                  <a:lumMod val="75000"/>
                </a:schemeClr>
              </a:solidFill>
            </a:endParaRPr>
          </a:p>
        </p:txBody>
      </p:sp>
      <p:sp>
        <p:nvSpPr>
          <p:cNvPr id="15"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Learning</a:t>
            </a:r>
          </a:p>
          <a:p>
            <a:pPr algn="ctr"/>
            <a:r>
              <a:rPr lang="en-US" sz="1600">
                <a:solidFill>
                  <a:schemeClr val="bg1">
                    <a:lumMod val="75000"/>
                  </a:schemeClr>
                </a:solidFill>
              </a:rPr>
              <a:t>material</a:t>
            </a:r>
            <a:endParaRPr lang="en-US">
              <a:solidFill>
                <a:schemeClr val="bg1">
                  <a:lumMod val="75000"/>
                </a:schemeClr>
              </a:solidFill>
            </a:endParaRPr>
          </a:p>
        </p:txBody>
      </p:sp>
      <p:sp>
        <p:nvSpPr>
          <p:cNvPr id="16"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Books</a:t>
            </a:r>
            <a:endParaRPr lang="en-US">
              <a:solidFill>
                <a:schemeClr val="bg1">
                  <a:lumMod val="75000"/>
                </a:schemeClr>
              </a:solidFill>
            </a:endParaRPr>
          </a:p>
        </p:txBody>
      </p:sp>
      <p:sp>
        <p:nvSpPr>
          <p:cNvPr id="17"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Lecture</a:t>
            </a:r>
          </a:p>
          <a:p>
            <a:pPr algn="ctr"/>
            <a:r>
              <a:rPr lang="en-US" sz="1600">
                <a:solidFill>
                  <a:schemeClr val="bg1">
                    <a:lumMod val="75000"/>
                  </a:schemeClr>
                </a:solidFill>
              </a:rPr>
              <a:t>material</a:t>
            </a:r>
            <a:endParaRPr lang="en-US">
              <a:solidFill>
                <a:schemeClr val="bg1">
                  <a:lumMod val="75000"/>
                </a:schemeClr>
              </a:solidFill>
            </a:endParaRPr>
          </a:p>
        </p:txBody>
      </p:sp>
      <p:sp>
        <p:nvSpPr>
          <p:cNvPr id="18"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Course</a:t>
            </a:r>
          </a:p>
          <a:p>
            <a:pPr algn="ctr"/>
            <a:r>
              <a:rPr lang="en-US" sz="1600">
                <a:solidFill>
                  <a:schemeClr val="bg1">
                    <a:lumMod val="75000"/>
                  </a:schemeClr>
                </a:solidFill>
              </a:rPr>
              <a:t>templates</a:t>
            </a:r>
            <a:endParaRPr lang="en-US">
              <a:solidFill>
                <a:schemeClr val="bg1">
                  <a:lumMod val="75000"/>
                </a:schemeClr>
              </a:solidFill>
            </a:endParaRPr>
          </a:p>
        </p:txBody>
      </p:sp>
      <p:sp>
        <p:nvSpPr>
          <p:cNvPr id="19" name="Rectangle 20"/>
          <p:cNvSpPr>
            <a:spLocks noChangeArrowheads="1"/>
          </p:cNvSpPr>
          <p:nvPr/>
        </p:nvSpPr>
        <p:spPr bwMode="auto">
          <a:xfrm>
            <a:off x="5943600" y="487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Slides</a:t>
            </a:r>
            <a:endParaRPr lang="en-US">
              <a:solidFill>
                <a:schemeClr val="bg1">
                  <a:lumMod val="75000"/>
                </a:schemeClr>
              </a:solidFill>
            </a:endParaRPr>
          </a:p>
        </p:txBody>
      </p:sp>
      <p:sp>
        <p:nvSpPr>
          <p:cNvPr id="20" name="Rectangle 21"/>
          <p:cNvSpPr>
            <a:spLocks noChangeArrowheads="1"/>
          </p:cNvSpPr>
          <p:nvPr/>
        </p:nvSpPr>
        <p:spPr bwMode="auto">
          <a:xfrm>
            <a:off x="5943600" y="58674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chemeClr val="bg1">
                    <a:lumMod val="75000"/>
                  </a:schemeClr>
                </a:solidFill>
              </a:rPr>
              <a:t>Videos</a:t>
            </a:r>
            <a:endParaRPr lang="en-US">
              <a:solidFill>
                <a:schemeClr val="bg1">
                  <a:lumMod val="75000"/>
                </a:schemeClr>
              </a:solidFill>
            </a:endParaRPr>
          </a:p>
        </p:txBody>
      </p:sp>
      <p:cxnSp>
        <p:nvCxnSpPr>
          <p:cNvPr id="21"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22" name="Rectangle 14"/>
          <p:cNvSpPr>
            <a:spLocks noChangeArrowheads="1"/>
          </p:cNvSpPr>
          <p:nvPr/>
        </p:nvSpPr>
        <p:spPr bwMode="auto">
          <a:xfrm>
            <a:off x="5943600" y="3276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t>Web tool</a:t>
            </a:r>
          </a:p>
          <a:p>
            <a:pPr algn="ctr"/>
            <a:r>
              <a:rPr lang="en-US" sz="1600" dirty="0">
                <a:solidFill>
                  <a:schemeClr val="bg1">
                    <a:lumMod val="75000"/>
                  </a:schemeClr>
                </a:solidFill>
              </a:rPr>
              <a:t>(teaching)</a:t>
            </a:r>
            <a:endParaRPr lang="en-US" dirty="0">
              <a:solidFill>
                <a:schemeClr val="bg1">
                  <a:lumMod val="75000"/>
                </a:schemeClr>
              </a:solidFill>
            </a:endParaRPr>
          </a:p>
        </p:txBody>
      </p:sp>
      <p:cxnSp>
        <p:nvCxnSpPr>
          <p:cNvPr id="23" name="AutoShape 23"/>
          <p:cNvCxnSpPr>
            <a:cxnSpLocks noChangeShapeType="1"/>
            <a:stCxn id="8" idx="3"/>
            <a:endCxn id="9"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24" name="AutoShape 27"/>
          <p:cNvCxnSpPr>
            <a:cxnSpLocks noChangeShapeType="1"/>
            <a:stCxn id="8" idx="0"/>
            <a:endCxn id="11" idx="1"/>
          </p:cNvCxnSpPr>
          <p:nvPr/>
        </p:nvCxnSpPr>
        <p:spPr bwMode="auto">
          <a:xfrm rot="5400000" flipH="1" flipV="1">
            <a:off x="1466850" y="463550"/>
            <a:ext cx="850900" cy="1117600"/>
          </a:xfrm>
          <a:prstGeom prst="bentConnector2">
            <a:avLst/>
          </a:prstGeom>
          <a:noFill/>
          <a:ln w="9525">
            <a:solidFill>
              <a:schemeClr val="tx1"/>
            </a:solidFill>
            <a:prstDash val="dash"/>
            <a:miter lim="800000"/>
            <a:headEnd/>
            <a:tailEnd type="triangle" w="med" len="med"/>
          </a:ln>
        </p:spPr>
      </p:cxnSp>
      <p:cxnSp>
        <p:nvCxnSpPr>
          <p:cNvPr id="25"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26" name="AutoShape 29"/>
          <p:cNvCxnSpPr>
            <a:cxnSpLocks noChangeShapeType="1"/>
            <a:stCxn id="9" idx="3"/>
            <a:endCxn id="10"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27" name="AutoShape 30"/>
          <p:cNvCxnSpPr>
            <a:cxnSpLocks noChangeShapeType="1"/>
            <a:stCxn id="9" idx="2"/>
            <a:endCxn id="13"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28" name="AutoShape 31"/>
          <p:cNvCxnSpPr>
            <a:cxnSpLocks noChangeShapeType="1"/>
            <a:stCxn id="13" idx="3"/>
            <a:endCxn id="57"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29"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30"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31" name="AutoShape 35"/>
          <p:cNvCxnSpPr>
            <a:cxnSpLocks noChangeShapeType="1"/>
            <a:stCxn id="8" idx="2"/>
            <a:endCxn id="15"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32" name="AutoShape 36"/>
          <p:cNvCxnSpPr>
            <a:cxnSpLocks noChangeShapeType="1"/>
            <a:stCxn id="15" idx="3"/>
            <a:endCxn id="18"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33" name="AutoShape 37"/>
          <p:cNvCxnSpPr>
            <a:cxnSpLocks noChangeShapeType="1"/>
            <a:stCxn id="15" idx="2"/>
            <a:endCxn id="14"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34" name="AutoShape 38"/>
          <p:cNvCxnSpPr>
            <a:cxnSpLocks noChangeShapeType="1"/>
            <a:stCxn id="15" idx="2"/>
            <a:endCxn id="16"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35" name="AutoShape 39"/>
          <p:cNvCxnSpPr>
            <a:cxnSpLocks noChangeShapeType="1"/>
            <a:stCxn id="15" idx="2"/>
            <a:endCxn id="17"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36" name="AutoShape 41"/>
          <p:cNvCxnSpPr>
            <a:cxnSpLocks noChangeShapeType="1"/>
            <a:stCxn id="19" idx="0"/>
            <a:endCxn id="22"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37" name="AutoShape 42"/>
          <p:cNvCxnSpPr>
            <a:cxnSpLocks noChangeShapeType="1"/>
            <a:stCxn id="20"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38"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39"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40" name="AutoShape 47"/>
          <p:cNvCxnSpPr>
            <a:cxnSpLocks noChangeShapeType="1"/>
            <a:stCxn id="15" idx="0"/>
          </p:cNvCxnSpPr>
          <p:nvPr/>
        </p:nvCxnSpPr>
        <p:spPr bwMode="auto">
          <a:xfrm rot="16200000">
            <a:off x="3867150" y="3333750"/>
            <a:ext cx="304800" cy="2171700"/>
          </a:xfrm>
          <a:prstGeom prst="bentConnector2">
            <a:avLst/>
          </a:prstGeom>
          <a:noFill/>
          <a:ln w="9525">
            <a:solidFill>
              <a:schemeClr val="tx1"/>
            </a:solidFill>
            <a:prstDash val="dash"/>
            <a:miter lim="800000"/>
            <a:headEnd/>
            <a:tailEnd/>
          </a:ln>
        </p:spPr>
      </p:cxnSp>
      <p:cxnSp>
        <p:nvCxnSpPr>
          <p:cNvPr id="41" name="AutoShape 51"/>
          <p:cNvCxnSpPr>
            <a:cxnSpLocks noChangeShapeType="1"/>
            <a:stCxn id="18" idx="0"/>
          </p:cNvCxnSpPr>
          <p:nvPr/>
        </p:nvCxnSpPr>
        <p:spPr bwMode="auto">
          <a:xfrm rot="16200000">
            <a:off x="4743450" y="3981450"/>
            <a:ext cx="304800" cy="876300"/>
          </a:xfrm>
          <a:prstGeom prst="bentConnector2">
            <a:avLst/>
          </a:prstGeom>
          <a:noFill/>
          <a:ln w="9525">
            <a:solidFill>
              <a:schemeClr val="tx1"/>
            </a:solidFill>
            <a:prstDash val="dash"/>
            <a:miter lim="800000"/>
            <a:headEnd/>
            <a:tailEnd/>
          </a:ln>
        </p:spPr>
      </p:cxnSp>
      <p:cxnSp>
        <p:nvCxnSpPr>
          <p:cNvPr id="42" name="AutoShape 52"/>
          <p:cNvCxnSpPr>
            <a:cxnSpLocks noChangeShapeType="1"/>
            <a:stCxn id="18" idx="3"/>
            <a:endCxn id="19"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43" name="AutoShape 53"/>
          <p:cNvCxnSpPr>
            <a:cxnSpLocks noChangeShapeType="1"/>
            <a:stCxn id="18" idx="3"/>
            <a:endCxn id="20"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44" name="AutoShape 55"/>
          <p:cNvCxnSpPr>
            <a:cxnSpLocks noChangeShapeType="1"/>
            <a:stCxn id="17" idx="3"/>
            <a:endCxn id="19"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45" name="Text Box 59"/>
          <p:cNvSpPr txBox="1">
            <a:spLocks noChangeArrowheads="1"/>
          </p:cNvSpPr>
          <p:nvPr/>
        </p:nvSpPr>
        <p:spPr bwMode="auto">
          <a:xfrm rot="162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46" name="Text Box 60"/>
          <p:cNvSpPr txBox="1">
            <a:spLocks noChangeArrowheads="1"/>
          </p:cNvSpPr>
          <p:nvPr/>
        </p:nvSpPr>
        <p:spPr bwMode="auto">
          <a:xfrm rot="162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cxnSp>
        <p:nvCxnSpPr>
          <p:cNvPr id="47" name="AutoShape 61"/>
          <p:cNvCxnSpPr>
            <a:cxnSpLocks noChangeShapeType="1"/>
          </p:cNvCxnSpPr>
          <p:nvPr/>
        </p:nvCxnSpPr>
        <p:spPr bwMode="auto">
          <a:xfrm>
            <a:off x="7848600" y="1325563"/>
            <a:ext cx="496712" cy="1588"/>
          </a:xfrm>
          <a:prstGeom prst="straightConnector1">
            <a:avLst/>
          </a:prstGeom>
          <a:noFill/>
          <a:ln w="9525">
            <a:solidFill>
              <a:schemeClr val="tx1"/>
            </a:solidFill>
            <a:round/>
            <a:headEnd/>
            <a:tailEnd type="triangle" w="med" len="med"/>
          </a:ln>
        </p:spPr>
      </p:cxnSp>
      <p:sp>
        <p:nvSpPr>
          <p:cNvPr id="48" name="Text Box 62"/>
          <p:cNvSpPr txBox="1">
            <a:spLocks noChangeArrowheads="1"/>
          </p:cNvSpPr>
          <p:nvPr/>
        </p:nvSpPr>
        <p:spPr bwMode="auto">
          <a:xfrm>
            <a:off x="7563556" y="1134534"/>
            <a:ext cx="1352550" cy="457200"/>
          </a:xfrm>
          <a:prstGeom prst="rect">
            <a:avLst/>
          </a:prstGeom>
          <a:noFill/>
          <a:ln w="9525">
            <a:noFill/>
            <a:miter lim="800000"/>
            <a:headEnd/>
            <a:tailEnd/>
          </a:ln>
        </p:spPr>
        <p:txBody>
          <a:bodyPr wrap="none">
            <a:prstTxWarp prst="textNoShape">
              <a:avLst/>
            </a:prstTxWarp>
            <a:spAutoFit/>
          </a:bodyPr>
          <a:lstStyle/>
          <a:p>
            <a:r>
              <a:rPr lang="en-US" dirty="0"/>
              <a:t>A        B </a:t>
            </a:r>
          </a:p>
        </p:txBody>
      </p:sp>
      <p:sp>
        <p:nvSpPr>
          <p:cNvPr id="49" name="Text Box 63"/>
          <p:cNvSpPr txBox="1">
            <a:spLocks noChangeArrowheads="1"/>
          </p:cNvSpPr>
          <p:nvPr/>
        </p:nvSpPr>
        <p:spPr bwMode="auto">
          <a:xfrm>
            <a:off x="7696200" y="1401763"/>
            <a:ext cx="793750" cy="274637"/>
          </a:xfrm>
          <a:prstGeom prst="rect">
            <a:avLst/>
          </a:prstGeom>
          <a:noFill/>
          <a:ln w="9525">
            <a:noFill/>
            <a:miter lim="800000"/>
            <a:headEnd/>
            <a:tailEnd/>
          </a:ln>
        </p:spPr>
        <p:txBody>
          <a:bodyPr wrap="none">
            <a:prstTxWarp prst="textNoShape">
              <a:avLst/>
            </a:prstTxWarp>
            <a:spAutoFit/>
          </a:bodyPr>
          <a:lstStyle/>
          <a:p>
            <a:r>
              <a:rPr lang="en-US" sz="1200"/>
              <a:t>B uses A</a:t>
            </a:r>
            <a:endParaRPr lang="en-US"/>
          </a:p>
        </p:txBody>
      </p:sp>
      <p:cxnSp>
        <p:nvCxnSpPr>
          <p:cNvPr id="50" name="AutoShape 64"/>
          <p:cNvCxnSpPr>
            <a:cxnSpLocks noChangeShapeType="1"/>
          </p:cNvCxnSpPr>
          <p:nvPr/>
        </p:nvCxnSpPr>
        <p:spPr bwMode="auto">
          <a:xfrm>
            <a:off x="7848600" y="1963737"/>
            <a:ext cx="496712" cy="17463"/>
          </a:xfrm>
          <a:prstGeom prst="straightConnector1">
            <a:avLst/>
          </a:prstGeom>
          <a:noFill/>
          <a:ln w="9525">
            <a:solidFill>
              <a:schemeClr val="tx1"/>
            </a:solidFill>
            <a:prstDash val="sysDot"/>
            <a:round/>
            <a:headEnd/>
            <a:tailEnd type="triangle" w="med" len="med"/>
          </a:ln>
        </p:spPr>
      </p:cxnSp>
      <p:sp>
        <p:nvSpPr>
          <p:cNvPr id="51" name="Text Box 66"/>
          <p:cNvSpPr txBox="1">
            <a:spLocks noChangeArrowheads="1"/>
          </p:cNvSpPr>
          <p:nvPr/>
        </p:nvSpPr>
        <p:spPr bwMode="auto">
          <a:xfrm>
            <a:off x="7651750" y="2041525"/>
            <a:ext cx="920750" cy="274638"/>
          </a:xfrm>
          <a:prstGeom prst="rect">
            <a:avLst/>
          </a:prstGeom>
          <a:noFill/>
          <a:ln w="9525">
            <a:noFill/>
            <a:miter lim="800000"/>
            <a:headEnd/>
            <a:tailEnd/>
          </a:ln>
        </p:spPr>
        <p:txBody>
          <a:bodyPr wrap="none">
            <a:prstTxWarp prst="textNoShape">
              <a:avLst/>
            </a:prstTxWarp>
            <a:spAutoFit/>
          </a:bodyPr>
          <a:lstStyle/>
          <a:p>
            <a:r>
              <a:rPr lang="en-US" sz="1200"/>
              <a:t>A makes B</a:t>
            </a:r>
            <a:endParaRPr lang="en-US"/>
          </a:p>
        </p:txBody>
      </p:sp>
      <p:sp>
        <p:nvSpPr>
          <p:cNvPr id="52" name="Text Box 67"/>
          <p:cNvSpPr txBox="1">
            <a:spLocks noChangeArrowheads="1"/>
          </p:cNvSpPr>
          <p:nvPr/>
        </p:nvSpPr>
        <p:spPr bwMode="auto">
          <a:xfrm>
            <a:off x="7555794" y="2345973"/>
            <a:ext cx="1352550" cy="457200"/>
          </a:xfrm>
          <a:prstGeom prst="rect">
            <a:avLst/>
          </a:prstGeom>
          <a:noFill/>
          <a:ln w="9525">
            <a:noFill/>
            <a:miter lim="800000"/>
            <a:headEnd/>
            <a:tailEnd/>
          </a:ln>
        </p:spPr>
        <p:txBody>
          <a:bodyPr wrap="none">
            <a:prstTxWarp prst="textNoShape">
              <a:avLst/>
            </a:prstTxWarp>
            <a:spAutoFit/>
          </a:bodyPr>
          <a:lstStyle/>
          <a:p>
            <a:r>
              <a:rPr lang="en-US" dirty="0"/>
              <a:t>A        B </a:t>
            </a:r>
          </a:p>
        </p:txBody>
      </p:sp>
      <p:cxnSp>
        <p:nvCxnSpPr>
          <p:cNvPr id="53" name="AutoShape 68"/>
          <p:cNvCxnSpPr>
            <a:cxnSpLocks noChangeShapeType="1"/>
          </p:cNvCxnSpPr>
          <p:nvPr/>
        </p:nvCxnSpPr>
        <p:spPr bwMode="auto">
          <a:xfrm>
            <a:off x="7848600" y="2544763"/>
            <a:ext cx="496712" cy="1588"/>
          </a:xfrm>
          <a:prstGeom prst="straightConnector1">
            <a:avLst/>
          </a:prstGeom>
          <a:noFill/>
          <a:ln w="9525">
            <a:solidFill>
              <a:schemeClr val="tx1"/>
            </a:solidFill>
            <a:prstDash val="dash"/>
            <a:round/>
            <a:headEnd/>
            <a:tailEnd type="triangle" w="med" len="med"/>
          </a:ln>
        </p:spPr>
      </p:cxnSp>
      <p:sp>
        <p:nvSpPr>
          <p:cNvPr id="54" name="Text Box 69"/>
          <p:cNvSpPr txBox="1">
            <a:spLocks noChangeArrowheads="1"/>
          </p:cNvSpPr>
          <p:nvPr/>
        </p:nvSpPr>
        <p:spPr bwMode="auto">
          <a:xfrm>
            <a:off x="7499350" y="2620963"/>
            <a:ext cx="1250950" cy="274637"/>
          </a:xfrm>
          <a:prstGeom prst="rect">
            <a:avLst/>
          </a:prstGeom>
          <a:noFill/>
          <a:ln w="9525">
            <a:noFill/>
            <a:miter lim="800000"/>
            <a:headEnd/>
            <a:tailEnd/>
          </a:ln>
        </p:spPr>
        <p:txBody>
          <a:bodyPr wrap="none">
            <a:prstTxWarp prst="textNoShape">
              <a:avLst/>
            </a:prstTxWarp>
            <a:spAutoFit/>
          </a:bodyPr>
          <a:lstStyle/>
          <a:p>
            <a:r>
              <a:rPr lang="en-US" sz="1200"/>
              <a:t>B is based on A</a:t>
            </a:r>
            <a:endParaRPr lang="en-US"/>
          </a:p>
        </p:txBody>
      </p:sp>
      <p:sp>
        <p:nvSpPr>
          <p:cNvPr id="55"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rgbClr val="BFBFBF"/>
                </a:solidFill>
              </a:rPr>
              <a:t>Executable</a:t>
            </a:r>
            <a:endParaRPr lang="en-US" dirty="0">
              <a:solidFill>
                <a:srgbClr val="BFBFBF"/>
              </a:solidFill>
            </a:endParaRPr>
          </a:p>
        </p:txBody>
      </p:sp>
      <p:cxnSp>
        <p:nvCxnSpPr>
          <p:cNvPr id="56" name="AutoShape 71"/>
          <p:cNvCxnSpPr>
            <a:cxnSpLocks noChangeShapeType="1"/>
            <a:stCxn id="9" idx="2"/>
            <a:endCxn id="55"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57" name="Rectangle 13"/>
          <p:cNvSpPr>
            <a:spLocks noChangeArrowheads="1"/>
          </p:cNvSpPr>
          <p:nvPr/>
        </p:nvSpPr>
        <p:spPr bwMode="auto">
          <a:xfrm>
            <a:off x="4191000" y="26670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t>FDR</a:t>
            </a:r>
            <a:br>
              <a:rPr lang="en-US" sz="1600"/>
            </a:br>
            <a:r>
              <a:rPr lang="en-US" sz="1600"/>
              <a:t>verifier</a:t>
            </a:r>
            <a:endParaRPr lang="en-US"/>
          </a:p>
        </p:txBody>
      </p:sp>
      <p:cxnSp>
        <p:nvCxnSpPr>
          <p:cNvPr id="58" name="AutoShape 72"/>
          <p:cNvCxnSpPr>
            <a:cxnSpLocks noChangeShapeType="1"/>
            <a:stCxn id="9" idx="0"/>
            <a:endCxn id="11" idx="2"/>
          </p:cNvCxnSpPr>
          <p:nvPr/>
        </p:nvCxnSpPr>
        <p:spPr bwMode="auto">
          <a:xfrm rot="5400000" flipH="1" flipV="1">
            <a:off x="2705100" y="1206500"/>
            <a:ext cx="469900" cy="12700"/>
          </a:xfrm>
          <a:prstGeom prst="straightConnector1">
            <a:avLst/>
          </a:prstGeom>
          <a:noFill/>
          <a:ln w="9525">
            <a:solidFill>
              <a:schemeClr val="tx1"/>
            </a:solidFill>
            <a:round/>
            <a:headEnd/>
            <a:tailEnd type="triangle" w="med" len="med"/>
          </a:ln>
        </p:spPr>
      </p:cxnSp>
      <p:cxnSp>
        <p:nvCxnSpPr>
          <p:cNvPr id="59" name="AutoShape 74"/>
          <p:cNvCxnSpPr>
            <a:cxnSpLocks noChangeShapeType="1"/>
            <a:stCxn id="9"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60"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61"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62" name="AutoShape 77"/>
          <p:cNvCxnSpPr>
            <a:cxnSpLocks noChangeShapeType="1"/>
            <a:stCxn id="17" idx="3"/>
            <a:endCxn id="20"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63" name="Rectangle 78"/>
          <p:cNvSpPr>
            <a:spLocks noChangeArrowheads="1"/>
          </p:cNvSpPr>
          <p:nvPr/>
        </p:nvSpPr>
        <p:spPr bwMode="auto">
          <a:xfrm>
            <a:off x="7620000" y="3352800"/>
            <a:ext cx="990600" cy="2286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64" name="Text Box 79"/>
          <p:cNvSpPr txBox="1">
            <a:spLocks noChangeArrowheads="1"/>
          </p:cNvSpPr>
          <p:nvPr/>
        </p:nvSpPr>
        <p:spPr bwMode="auto">
          <a:xfrm>
            <a:off x="7696200" y="3581400"/>
            <a:ext cx="877888" cy="646113"/>
          </a:xfrm>
          <a:prstGeom prst="rect">
            <a:avLst/>
          </a:prstGeom>
          <a:noFill/>
          <a:ln w="9525">
            <a:noFill/>
            <a:miter lim="800000"/>
            <a:headEnd/>
            <a:tailEnd/>
          </a:ln>
        </p:spPr>
        <p:txBody>
          <a:bodyPr wrap="none">
            <a:prstTxWarp prst="textNoShape">
              <a:avLst/>
            </a:prstTxWarp>
            <a:spAutoFit/>
          </a:bodyPr>
          <a:lstStyle/>
          <a:p>
            <a:r>
              <a:rPr lang="en-US" sz="1200"/>
              <a:t>New parts</a:t>
            </a:r>
          </a:p>
          <a:p>
            <a:endParaRPr lang="en-US"/>
          </a:p>
        </p:txBody>
      </p:sp>
      <p:sp>
        <p:nvSpPr>
          <p:cNvPr id="65" name="Rectangle 80"/>
          <p:cNvSpPr>
            <a:spLocks noChangeArrowheads="1"/>
          </p:cNvSpPr>
          <p:nvPr/>
        </p:nvSpPr>
        <p:spPr bwMode="auto">
          <a:xfrm>
            <a:off x="7620000" y="4191000"/>
            <a:ext cx="990600" cy="2286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66" name="Text Box 81"/>
          <p:cNvSpPr txBox="1">
            <a:spLocks noChangeArrowheads="1"/>
          </p:cNvSpPr>
          <p:nvPr/>
        </p:nvSpPr>
        <p:spPr bwMode="auto">
          <a:xfrm>
            <a:off x="7696200" y="4419600"/>
            <a:ext cx="760413" cy="457200"/>
          </a:xfrm>
          <a:prstGeom prst="rect">
            <a:avLst/>
          </a:prstGeom>
          <a:noFill/>
          <a:ln w="9525">
            <a:noFill/>
            <a:miter lim="800000"/>
            <a:headEnd/>
            <a:tailEnd/>
          </a:ln>
        </p:spPr>
        <p:txBody>
          <a:bodyPr wrap="none">
            <a:prstTxWarp prst="textNoShape">
              <a:avLst/>
            </a:prstTxWarp>
            <a:spAutoFit/>
          </a:bodyPr>
          <a:lstStyle/>
          <a:p>
            <a:r>
              <a:rPr lang="en-US" sz="1200"/>
              <a:t>Existing </a:t>
            </a:r>
            <a:br>
              <a:rPr lang="en-US" sz="1200"/>
            </a:br>
            <a:r>
              <a:rPr lang="en-US" sz="1200"/>
              <a:t>tools</a:t>
            </a:r>
            <a:endParaRPr lang="en-US"/>
          </a:p>
        </p:txBody>
      </p:sp>
      <p:cxnSp>
        <p:nvCxnSpPr>
          <p:cNvPr id="67" name="AutoShape 84"/>
          <p:cNvCxnSpPr>
            <a:cxnSpLocks noChangeShapeType="1"/>
          </p:cNvCxnSpPr>
          <p:nvPr/>
        </p:nvCxnSpPr>
        <p:spPr bwMode="auto">
          <a:xfrm>
            <a:off x="7391400" y="304800"/>
            <a:ext cx="0" cy="6324600"/>
          </a:xfrm>
          <a:prstGeom prst="straightConnector1">
            <a:avLst/>
          </a:prstGeom>
          <a:noFill/>
          <a:ln w="9525">
            <a:solidFill>
              <a:schemeClr val="tx1"/>
            </a:solidFill>
            <a:round/>
            <a:headEnd/>
            <a:tailEnd/>
          </a:ln>
        </p:spPr>
      </p:cxnSp>
      <p:sp>
        <p:nvSpPr>
          <p:cNvPr id="68" name="Text Box 85"/>
          <p:cNvSpPr txBox="1">
            <a:spLocks noChangeArrowheads="1"/>
          </p:cNvSpPr>
          <p:nvPr/>
        </p:nvSpPr>
        <p:spPr bwMode="auto">
          <a:xfrm>
            <a:off x="7486650" y="304800"/>
            <a:ext cx="1354138" cy="457200"/>
          </a:xfrm>
          <a:prstGeom prst="rect">
            <a:avLst/>
          </a:prstGeom>
          <a:noFill/>
          <a:ln w="9525">
            <a:noFill/>
            <a:miter lim="800000"/>
            <a:headEnd/>
            <a:tailEnd/>
          </a:ln>
        </p:spPr>
        <p:txBody>
          <a:bodyPr wrap="none">
            <a:prstTxWarp prst="textNoShape">
              <a:avLst/>
            </a:prstTxWarp>
            <a:spAutoFit/>
          </a:bodyPr>
          <a:lstStyle/>
          <a:p>
            <a:r>
              <a:rPr lang="en-US" u="sng"/>
              <a:t>Legends</a:t>
            </a:r>
          </a:p>
        </p:txBody>
      </p:sp>
      <p:sp>
        <p:nvSpPr>
          <p:cNvPr id="69"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a:solidFill>
                  <a:schemeClr val="bg1">
                    <a:lumMod val="75000"/>
                  </a:schemeClr>
                </a:solidFill>
              </a:rPr>
              <a:t>Cloud</a:t>
            </a:r>
          </a:p>
          <a:p>
            <a:pPr algn="ctr"/>
            <a:r>
              <a:rPr lang="en-US" sz="1600" dirty="0">
                <a:solidFill>
                  <a:schemeClr val="bg1">
                    <a:lumMod val="75000"/>
                  </a:schemeClr>
                </a:solidFill>
              </a:rPr>
              <a:t>storage</a:t>
            </a:r>
            <a:endParaRPr lang="en-US" dirty="0">
              <a:solidFill>
                <a:schemeClr val="bg1">
                  <a:lumMod val="75000"/>
                </a:schemeClr>
              </a:solidFill>
            </a:endParaRPr>
          </a:p>
        </p:txBody>
      </p:sp>
      <p:cxnSp>
        <p:nvCxnSpPr>
          <p:cNvPr id="70"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71"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72"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
        <p:nvSpPr>
          <p:cNvPr id="73" name="Oval 72"/>
          <p:cNvSpPr/>
          <p:nvPr/>
        </p:nvSpPr>
        <p:spPr>
          <a:xfrm>
            <a:off x="406400" y="977900"/>
            <a:ext cx="3429000" cy="1765829"/>
          </a:xfrm>
          <a:prstGeom prst="ellipse">
            <a:avLst/>
          </a:prstGeom>
          <a:noFill/>
          <a:ln w="76200" cmpd="sng">
            <a:solidFill>
              <a:schemeClr val="accent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4" name="TextBox 73"/>
          <p:cNvSpPr txBox="1"/>
          <p:nvPr/>
        </p:nvSpPr>
        <p:spPr>
          <a:xfrm>
            <a:off x="3962400" y="2544762"/>
            <a:ext cx="3276600" cy="1114426"/>
          </a:xfrm>
          <a:prstGeom prst="rect">
            <a:avLst/>
          </a:prstGeom>
          <a:solidFill>
            <a:schemeClr val="accent4">
              <a:lumMod val="60000"/>
              <a:lumOff val="40000"/>
            </a:schemeClr>
          </a:solidFill>
          <a:ln w="57150" cmpd="sng">
            <a:solidFill>
              <a:schemeClr val="tx1"/>
            </a:solidFill>
          </a:ln>
        </p:spPr>
        <p:txBody>
          <a:bodyPr wrap="square" rtlCol="0">
            <a:spAutoFit/>
          </a:bodyPr>
          <a:lstStyle/>
          <a:p>
            <a:pPr algn="ctr"/>
            <a:r>
              <a:rPr lang="en-US" sz="3200" dirty="0" smtClean="0"/>
              <a:t>What should these be?</a:t>
            </a:r>
            <a:endParaRPr lang="en-US" sz="32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Cloud Storage</a:t>
            </a:r>
            <a:endParaRPr lang="en-US" dirty="0"/>
          </a:p>
        </p:txBody>
      </p:sp>
      <p:sp>
        <p:nvSpPr>
          <p:cNvPr id="3" name="Content Placeholder 2"/>
          <p:cNvSpPr>
            <a:spLocks noGrp="1"/>
          </p:cNvSpPr>
          <p:nvPr>
            <p:ph idx="1"/>
          </p:nvPr>
        </p:nvSpPr>
        <p:spPr/>
        <p:txBody>
          <a:bodyPr/>
          <a:lstStyle/>
          <a:p>
            <a:r>
              <a:rPr lang="en-US" dirty="0" smtClean="0"/>
              <a:t>Online storage of </a:t>
            </a:r>
            <a:r>
              <a:rPr lang="en-US" dirty="0" err="1" smtClean="0"/>
              <a:t>ProcessJ</a:t>
            </a:r>
            <a:r>
              <a:rPr lang="en-US" dirty="0" smtClean="0"/>
              <a:t> code / CSP</a:t>
            </a:r>
          </a:p>
          <a:p>
            <a:pPr lvl="1"/>
            <a:r>
              <a:rPr lang="en-US" dirty="0" smtClean="0"/>
              <a:t>Accessible through </a:t>
            </a:r>
          </a:p>
          <a:p>
            <a:pPr lvl="2"/>
            <a:r>
              <a:rPr lang="en-US" dirty="0" smtClean="0"/>
              <a:t>Web interface (</a:t>
            </a:r>
            <a:r>
              <a:rPr lang="en-US" dirty="0" err="1" smtClean="0"/>
              <a:t>ProcessJ</a:t>
            </a:r>
            <a:r>
              <a:rPr lang="en-US" dirty="0" smtClean="0"/>
              <a:t> website)</a:t>
            </a:r>
          </a:p>
          <a:p>
            <a:pPr lvl="2"/>
            <a:r>
              <a:rPr lang="en-US" dirty="0" smtClean="0"/>
              <a:t>GUI</a:t>
            </a:r>
          </a:p>
          <a:p>
            <a:pPr lvl="2"/>
            <a:r>
              <a:rPr lang="en-US" dirty="0" smtClean="0"/>
              <a:t>Online Teaching Tool</a:t>
            </a:r>
          </a:p>
          <a:p>
            <a:pPr lvl="1"/>
            <a:r>
              <a:rPr lang="en-US" dirty="0" smtClean="0"/>
              <a:t>Integrating well known storage sites like</a:t>
            </a:r>
          </a:p>
          <a:p>
            <a:pPr lvl="2"/>
            <a:r>
              <a:rPr lang="en-US" dirty="0" err="1" smtClean="0"/>
              <a:t>GitHub</a:t>
            </a:r>
            <a:endParaRPr lang="en-US" dirty="0" smtClean="0"/>
          </a:p>
          <a:p>
            <a:pPr lvl="2"/>
            <a:r>
              <a:rPr lang="en-US" dirty="0" smtClean="0"/>
              <a:t>Google Drive</a:t>
            </a:r>
          </a:p>
          <a:p>
            <a:pPr lvl="2"/>
            <a:r>
              <a:rPr lang="en-US" dirty="0" err="1" smtClean="0"/>
              <a:t>Dropbox</a:t>
            </a:r>
            <a:endParaRPr lang="en-US" dirty="0" smtClean="0"/>
          </a:p>
          <a:p>
            <a:pPr lvl="2"/>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5" name="Rectangle 9"/>
          <p:cNvSpPr>
            <a:spLocks noChangeArrowheads="1"/>
          </p:cNvSpPr>
          <p:nvPr/>
        </p:nvSpPr>
        <p:spPr bwMode="auto">
          <a:xfrm>
            <a:off x="4267200" y="106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6" name="Rectangle 8"/>
          <p:cNvSpPr>
            <a:spLocks noChangeArrowheads="1"/>
          </p:cNvSpPr>
          <p:nvPr/>
        </p:nvSpPr>
        <p:spPr bwMode="auto">
          <a:xfrm>
            <a:off x="4114800" y="12192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endParaRPr lang="en-US">
              <a:solidFill>
                <a:srgbClr val="BFBFBF"/>
              </a:solidFill>
            </a:endParaRPr>
          </a:p>
        </p:txBody>
      </p:sp>
      <p:sp>
        <p:nvSpPr>
          <p:cNvPr id="13317" name="Rectangle 4"/>
          <p:cNvSpPr>
            <a:spLocks noChangeArrowheads="1"/>
          </p:cNvSpPr>
          <p:nvPr/>
        </p:nvSpPr>
        <p:spPr bwMode="auto">
          <a:xfrm>
            <a:off x="8382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language</a:t>
            </a:r>
            <a:endParaRPr lang="en-US" dirty="0">
              <a:solidFill>
                <a:srgbClr val="BFBFBF"/>
              </a:solidFill>
            </a:endParaRPr>
          </a:p>
        </p:txBody>
      </p:sp>
      <p:sp>
        <p:nvSpPr>
          <p:cNvPr id="13318" name="Rectangle 6"/>
          <p:cNvSpPr>
            <a:spLocks noChangeArrowheads="1"/>
          </p:cNvSpPr>
          <p:nvPr/>
        </p:nvSpPr>
        <p:spPr bwMode="auto">
          <a:xfrm>
            <a:off x="2438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dirty="0" err="1">
                <a:solidFill>
                  <a:srgbClr val="BFBFBF"/>
                </a:solidFill>
              </a:rPr>
              <a:t>ProcessJ</a:t>
            </a:r>
            <a:endParaRPr lang="en-US" sz="1600" dirty="0">
              <a:solidFill>
                <a:srgbClr val="BFBFBF"/>
              </a:solidFill>
            </a:endParaRPr>
          </a:p>
          <a:p>
            <a:pPr algn="ctr"/>
            <a:r>
              <a:rPr lang="en-US" sz="1600" dirty="0">
                <a:solidFill>
                  <a:srgbClr val="BFBFBF"/>
                </a:solidFill>
              </a:rPr>
              <a:t>compiler</a:t>
            </a:r>
            <a:endParaRPr lang="en-US" dirty="0">
              <a:solidFill>
                <a:srgbClr val="BFBFBF"/>
              </a:solidFill>
            </a:endParaRPr>
          </a:p>
        </p:txBody>
      </p:sp>
      <p:sp>
        <p:nvSpPr>
          <p:cNvPr id="13319" name="Rectangle 7"/>
          <p:cNvSpPr>
            <a:spLocks noChangeArrowheads="1"/>
          </p:cNvSpPr>
          <p:nvPr/>
        </p:nvSpPr>
        <p:spPr bwMode="auto">
          <a:xfrm>
            <a:off x="3962400" y="1447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Runtime</a:t>
            </a:r>
          </a:p>
          <a:p>
            <a:pPr algn="ctr"/>
            <a:r>
              <a:rPr lang="en-US" sz="1600">
                <a:solidFill>
                  <a:srgbClr val="BFBFBF"/>
                </a:solidFill>
              </a:rPr>
              <a:t>(ccsp)</a:t>
            </a:r>
            <a:endParaRPr lang="en-US">
              <a:solidFill>
                <a:srgbClr val="BFBFBF"/>
              </a:solidFill>
            </a:endParaRPr>
          </a:p>
        </p:txBody>
      </p:sp>
      <p:sp>
        <p:nvSpPr>
          <p:cNvPr id="13320" name="Rectangle 10"/>
          <p:cNvSpPr>
            <a:spLocks noChangeArrowheads="1"/>
          </p:cNvSpPr>
          <p:nvPr/>
        </p:nvSpPr>
        <p:spPr bwMode="auto">
          <a:xfrm>
            <a:off x="24384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IDE/GUI</a:t>
            </a:r>
            <a:endParaRPr lang="en-US">
              <a:solidFill>
                <a:srgbClr val="BFBFBF"/>
              </a:solidFill>
            </a:endParaRPr>
          </a:p>
        </p:txBody>
      </p:sp>
      <p:sp>
        <p:nvSpPr>
          <p:cNvPr id="13321" name="Rectangle 11"/>
          <p:cNvSpPr>
            <a:spLocks noChangeArrowheads="1"/>
          </p:cNvSpPr>
          <p:nvPr/>
        </p:nvSpPr>
        <p:spPr bwMode="auto">
          <a:xfrm>
            <a:off x="6172200" y="304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Process</a:t>
            </a:r>
          </a:p>
          <a:p>
            <a:pPr algn="ctr"/>
            <a:r>
              <a:rPr lang="en-US" sz="1600">
                <a:solidFill>
                  <a:srgbClr val="BFBFBF"/>
                </a:solidFill>
              </a:rPr>
              <a:t>repo.</a:t>
            </a:r>
            <a:endParaRPr lang="en-US">
              <a:solidFill>
                <a:srgbClr val="BFBFBF"/>
              </a:solidFill>
            </a:endParaRPr>
          </a:p>
        </p:txBody>
      </p:sp>
      <p:sp>
        <p:nvSpPr>
          <p:cNvPr id="13322" name="Rectangle 12"/>
          <p:cNvSpPr>
            <a:spLocks noChangeArrowheads="1"/>
          </p:cNvSpPr>
          <p:nvPr/>
        </p:nvSpPr>
        <p:spPr bwMode="auto">
          <a:xfrm>
            <a:off x="2667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CSP</a:t>
            </a:r>
          </a:p>
          <a:p>
            <a:pPr algn="ctr"/>
            <a:r>
              <a:rPr lang="en-US" sz="1600">
                <a:solidFill>
                  <a:srgbClr val="BFBFBF"/>
                </a:solidFill>
              </a:rPr>
              <a:t>scripts</a:t>
            </a:r>
            <a:endParaRPr lang="en-US">
              <a:solidFill>
                <a:srgbClr val="BFBFBF"/>
              </a:solidFill>
            </a:endParaRPr>
          </a:p>
        </p:txBody>
      </p:sp>
      <p:sp>
        <p:nvSpPr>
          <p:cNvPr id="13323" name="Rectangle 15"/>
          <p:cNvSpPr>
            <a:spLocks noChangeArrowheads="1"/>
          </p:cNvSpPr>
          <p:nvPr/>
        </p:nvSpPr>
        <p:spPr bwMode="auto">
          <a:xfrm>
            <a:off x="8382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Notes</a:t>
            </a:r>
            <a:endParaRPr lang="en-US">
              <a:solidFill>
                <a:srgbClr val="BFBFBF"/>
              </a:solidFill>
            </a:endParaRPr>
          </a:p>
        </p:txBody>
      </p:sp>
      <p:sp>
        <p:nvSpPr>
          <p:cNvPr id="13324" name="Rectangle 16"/>
          <p:cNvSpPr>
            <a:spLocks noChangeArrowheads="1"/>
          </p:cNvSpPr>
          <p:nvPr/>
        </p:nvSpPr>
        <p:spPr bwMode="auto">
          <a:xfrm>
            <a:off x="2438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Learning</a:t>
            </a:r>
          </a:p>
          <a:p>
            <a:pPr algn="ctr"/>
            <a:r>
              <a:rPr lang="en-US" sz="1600">
                <a:solidFill>
                  <a:srgbClr val="BFBFBF"/>
                </a:solidFill>
              </a:rPr>
              <a:t>material</a:t>
            </a:r>
            <a:endParaRPr lang="en-US">
              <a:solidFill>
                <a:srgbClr val="BFBFBF"/>
              </a:solidFill>
            </a:endParaRPr>
          </a:p>
        </p:txBody>
      </p:sp>
      <p:sp>
        <p:nvSpPr>
          <p:cNvPr id="13325" name="Rectangle 17"/>
          <p:cNvSpPr>
            <a:spLocks noChangeArrowheads="1"/>
          </p:cNvSpPr>
          <p:nvPr/>
        </p:nvSpPr>
        <p:spPr bwMode="auto">
          <a:xfrm>
            <a:off x="24384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Books</a:t>
            </a:r>
            <a:endParaRPr lang="en-US">
              <a:solidFill>
                <a:srgbClr val="BFBFBF"/>
              </a:solidFill>
            </a:endParaRPr>
          </a:p>
        </p:txBody>
      </p:sp>
      <p:sp>
        <p:nvSpPr>
          <p:cNvPr id="13326" name="Rectangle 18"/>
          <p:cNvSpPr>
            <a:spLocks noChangeArrowheads="1"/>
          </p:cNvSpPr>
          <p:nvPr/>
        </p:nvSpPr>
        <p:spPr bwMode="auto">
          <a:xfrm>
            <a:off x="4038600" y="5715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Lecture</a:t>
            </a:r>
          </a:p>
          <a:p>
            <a:pPr algn="ctr"/>
            <a:r>
              <a:rPr lang="en-US" sz="1600">
                <a:solidFill>
                  <a:srgbClr val="BFBFBF"/>
                </a:solidFill>
              </a:rPr>
              <a:t>material</a:t>
            </a:r>
            <a:endParaRPr lang="en-US">
              <a:solidFill>
                <a:srgbClr val="BFBFBF"/>
              </a:solidFill>
            </a:endParaRPr>
          </a:p>
        </p:txBody>
      </p:sp>
      <p:sp>
        <p:nvSpPr>
          <p:cNvPr id="13327" name="Rectangle 19"/>
          <p:cNvSpPr>
            <a:spLocks noChangeArrowheads="1"/>
          </p:cNvSpPr>
          <p:nvPr/>
        </p:nvSpPr>
        <p:spPr bwMode="auto">
          <a:xfrm>
            <a:off x="3962400" y="4572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Course</a:t>
            </a:r>
          </a:p>
          <a:p>
            <a:pPr algn="ctr"/>
            <a:r>
              <a:rPr lang="en-US" sz="1600">
                <a:solidFill>
                  <a:srgbClr val="BFBFBF"/>
                </a:solidFill>
              </a:rPr>
              <a:t>templates</a:t>
            </a:r>
            <a:endParaRPr lang="en-US">
              <a:solidFill>
                <a:srgbClr val="BFBFBF"/>
              </a:solidFill>
            </a:endParaRPr>
          </a:p>
        </p:txBody>
      </p:sp>
      <p:sp>
        <p:nvSpPr>
          <p:cNvPr id="13328" name="Rectangle 20"/>
          <p:cNvSpPr>
            <a:spLocks noChangeArrowheads="1"/>
          </p:cNvSpPr>
          <p:nvPr/>
        </p:nvSpPr>
        <p:spPr bwMode="auto">
          <a:xfrm>
            <a:off x="5943600" y="48768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Slides</a:t>
            </a:r>
            <a:endParaRPr lang="en-US">
              <a:solidFill>
                <a:srgbClr val="BFBFBF"/>
              </a:solidFill>
            </a:endParaRPr>
          </a:p>
        </p:txBody>
      </p:sp>
      <p:sp>
        <p:nvSpPr>
          <p:cNvPr id="13329" name="Rectangle 21"/>
          <p:cNvSpPr>
            <a:spLocks noChangeArrowheads="1"/>
          </p:cNvSpPr>
          <p:nvPr/>
        </p:nvSpPr>
        <p:spPr bwMode="auto">
          <a:xfrm>
            <a:off x="5943600" y="58674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Videos</a:t>
            </a:r>
            <a:endParaRPr lang="en-US">
              <a:solidFill>
                <a:srgbClr val="BFBFBF"/>
              </a:solidFill>
            </a:endParaRPr>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Web tool</a:t>
            </a:r>
          </a:p>
          <a:p>
            <a:pPr algn="ctr"/>
            <a:r>
              <a:rPr lang="en-US" sz="1600"/>
              <a:t>(teaching)</a:t>
            </a:r>
            <a:endParaRPr lang="en-US"/>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sp>
        <p:nvSpPr>
          <p:cNvPr id="13364" name="Rectangle 70"/>
          <p:cNvSpPr>
            <a:spLocks noChangeArrowheads="1"/>
          </p:cNvSpPr>
          <p:nvPr/>
        </p:nvSpPr>
        <p:spPr bwMode="auto">
          <a:xfrm>
            <a:off x="14478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Executable</a:t>
            </a:r>
            <a:endParaRPr lang="en-US">
              <a:solidFill>
                <a:srgbClr val="BFBFBF"/>
              </a:solidFill>
            </a:endParaRPr>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FDR</a:t>
            </a:r>
            <a:br>
              <a:rPr lang="en-US" sz="1600">
                <a:solidFill>
                  <a:srgbClr val="BFBFBF"/>
                </a:solidFill>
              </a:rPr>
            </a:br>
            <a:r>
              <a:rPr lang="en-US" sz="1600">
                <a:solidFill>
                  <a:srgbClr val="BFBFBF"/>
                </a:solidFill>
              </a:rPr>
              <a:t>verifier</a:t>
            </a:r>
            <a:endParaRPr lang="en-US">
              <a:solidFill>
                <a:srgbClr val="BFBFBF"/>
              </a:solidFill>
            </a:endParaRPr>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8" name="Rectangle 11"/>
          <p:cNvSpPr>
            <a:spLocks noChangeArrowheads="1"/>
          </p:cNvSpPr>
          <p:nvPr/>
        </p:nvSpPr>
        <p:spPr bwMode="auto">
          <a:xfrm>
            <a:off x="5638800" y="1371600"/>
            <a:ext cx="990600" cy="762000"/>
          </a:xfrm>
          <a:prstGeom prst="rect">
            <a:avLst/>
          </a:prstGeom>
          <a:solidFill>
            <a:schemeClr val="bg1">
              <a:lumMod val="85000"/>
            </a:schemeClr>
          </a:solidFill>
          <a:ln w="9525">
            <a:solidFill>
              <a:schemeClr val="tx1"/>
            </a:solidFill>
            <a:miter lim="800000"/>
            <a:headEnd/>
            <a:tailEnd/>
          </a:ln>
        </p:spPr>
        <p:txBody>
          <a:bodyPr wrap="none" anchor="ctr">
            <a:prstTxWarp prst="textNoShape">
              <a:avLst/>
            </a:prstTxWarp>
          </a:bodyPr>
          <a:lstStyle/>
          <a:p>
            <a:pPr algn="ctr"/>
            <a:r>
              <a:rPr lang="en-US" sz="1600">
                <a:solidFill>
                  <a:srgbClr val="BFBFBF"/>
                </a:solidFill>
              </a:rPr>
              <a:t>Cloud</a:t>
            </a:r>
          </a:p>
          <a:p>
            <a:pPr algn="ctr"/>
            <a:r>
              <a:rPr lang="en-US" sz="1600">
                <a:solidFill>
                  <a:srgbClr val="BFBFBF"/>
                </a:solidFill>
              </a:rPr>
              <a:t>storage</a:t>
            </a:r>
            <a:endParaRPr lang="en-US">
              <a:solidFill>
                <a:srgbClr val="BFBFBF"/>
              </a:solidFill>
            </a:endParaRPr>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Online Teaching Tool</a:t>
            </a:r>
            <a:endParaRPr lang="en-US" dirty="0"/>
          </a:p>
        </p:txBody>
      </p:sp>
      <p:sp>
        <p:nvSpPr>
          <p:cNvPr id="3" name="Content Placeholder 2"/>
          <p:cNvSpPr>
            <a:spLocks noGrp="1"/>
          </p:cNvSpPr>
          <p:nvPr>
            <p:ph idx="1"/>
          </p:nvPr>
        </p:nvSpPr>
        <p:spPr/>
        <p:txBody>
          <a:bodyPr/>
          <a:lstStyle/>
          <a:p>
            <a:r>
              <a:rPr lang="en-US" dirty="0" smtClean="0"/>
              <a:t>Web tool (massive open online course)</a:t>
            </a:r>
          </a:p>
          <a:p>
            <a:pPr lvl="1"/>
            <a:r>
              <a:rPr lang="en-US" dirty="0" smtClean="0"/>
              <a:t>Written in HTML 5</a:t>
            </a:r>
          </a:p>
          <a:p>
            <a:pPr lvl="1"/>
            <a:r>
              <a:rPr lang="en-US" dirty="0" smtClean="0"/>
              <a:t>Contains</a:t>
            </a:r>
          </a:p>
          <a:p>
            <a:pPr lvl="2"/>
            <a:r>
              <a:rPr lang="en-US" dirty="0" err="1" smtClean="0"/>
              <a:t>ProcessJ</a:t>
            </a:r>
            <a:r>
              <a:rPr lang="en-US" dirty="0" smtClean="0"/>
              <a:t> editor</a:t>
            </a:r>
          </a:p>
          <a:p>
            <a:pPr lvl="2"/>
            <a:r>
              <a:rPr lang="en-US" dirty="0" smtClean="0"/>
              <a:t>Cloud Storage access</a:t>
            </a:r>
          </a:p>
          <a:p>
            <a:pPr lvl="2"/>
            <a:r>
              <a:rPr lang="en-US" dirty="0" smtClean="0"/>
              <a:t>Process Repository access</a:t>
            </a:r>
          </a:p>
          <a:p>
            <a:pPr lvl="1"/>
            <a:r>
              <a:rPr lang="en-US" dirty="0" smtClean="0"/>
              <a:t>Compilation done remotely – execution done locally</a:t>
            </a:r>
          </a:p>
          <a:p>
            <a:pPr lvl="2"/>
            <a:r>
              <a:rPr lang="en-US" dirty="0" smtClean="0"/>
              <a:t>Remote compiler returns JavaScript and a JavaScript CSP runtime. </a:t>
            </a:r>
          </a:p>
          <a:p>
            <a:pPr lvl="1"/>
            <a:r>
              <a:rPr lang="en-US" dirty="0" smtClean="0"/>
              <a:t>Integrates teaching materials </a:t>
            </a:r>
          </a:p>
          <a:p>
            <a:pPr lvl="2"/>
            <a:r>
              <a:rPr lang="en-US" dirty="0" smtClean="0"/>
              <a:t>Notes, videos, </a:t>
            </a:r>
            <a:r>
              <a:rPr lang="en-US" dirty="0" smtClean="0"/>
              <a:t>etc (like </a:t>
            </a:r>
            <a:r>
              <a:rPr lang="en-US" dirty="0" err="1" smtClean="0"/>
              <a:t>codingbat</a:t>
            </a:r>
            <a:r>
              <a:rPr lang="en-US" dirty="0" smtClean="0"/>
              <a:t> etc.)</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ProcessJ</a:t>
            </a:r>
            <a:r>
              <a:rPr lang="en-US" dirty="0" smtClean="0"/>
              <a:t> Online Teaching Tool</a:t>
            </a:r>
            <a:endParaRPr lang="en-US" dirty="0"/>
          </a:p>
        </p:txBody>
      </p:sp>
      <p:pic>
        <p:nvPicPr>
          <p:cNvPr id="4" name="Content Placeholder 3" descr="Fig5.png"/>
          <p:cNvPicPr>
            <a:picLocks noGrp="1" noChangeAspect="1"/>
          </p:cNvPicPr>
          <p:nvPr>
            <p:ph idx="1"/>
          </p:nvPr>
        </p:nvPicPr>
        <p:blipFill>
          <a:blip r:embed="rId2"/>
          <a:srcRect l="-23469" r="-23469"/>
          <a:stretch>
            <a:fillRect/>
          </a:stretch>
        </p:blipFill>
        <p:spPr>
          <a:xfrm>
            <a:off x="238830" y="1600201"/>
            <a:ext cx="9421846" cy="5088466"/>
          </a:xfrm>
        </p:spPr>
      </p:pic>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Aliasing Issues </a:t>
            </a:r>
            <a:endParaRPr lang="en-US" dirty="0"/>
          </a:p>
        </p:txBody>
      </p:sp>
      <p:sp>
        <p:nvSpPr>
          <p:cNvPr id="3" name="Content Placeholder 2"/>
          <p:cNvSpPr>
            <a:spLocks noGrp="1"/>
          </p:cNvSpPr>
          <p:nvPr>
            <p:ph idx="1"/>
          </p:nvPr>
        </p:nvSpPr>
        <p:spPr/>
        <p:txBody>
          <a:bodyPr/>
          <a:lstStyle/>
          <a:p>
            <a:r>
              <a:rPr lang="en-US" dirty="0" smtClean="0"/>
              <a:t>Data structures for creating graphs etc are important</a:t>
            </a:r>
          </a:p>
          <a:p>
            <a:pPr lvl="2"/>
            <a:r>
              <a:rPr lang="en-US" dirty="0" smtClean="0"/>
              <a:t>If you can’t do what you normally do in the language no one wants it!</a:t>
            </a:r>
          </a:p>
          <a:p>
            <a:r>
              <a:rPr lang="en-US" dirty="0" smtClean="0"/>
              <a:t>Parallel usage checking might be hard (impossible) to do at compile time</a:t>
            </a:r>
          </a:p>
          <a:p>
            <a:pPr lvl="2"/>
            <a:r>
              <a:rPr lang="en-US" dirty="0" smtClean="0"/>
              <a:t>Maybe offer runtime checking (expensive, but if you want all the bells and whistles, it will cost you!)</a:t>
            </a:r>
          </a:p>
          <a:p>
            <a:r>
              <a:rPr lang="en-US" dirty="0" smtClean="0"/>
              <a:t>????</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i="1" dirty="0"/>
          </a:p>
        </p:txBody>
      </p:sp>
      <p:sp>
        <p:nvSpPr>
          <p:cNvPr id="3" name="Content Placeholder 2"/>
          <p:cNvSpPr>
            <a:spLocks noGrp="1"/>
          </p:cNvSpPr>
          <p:nvPr>
            <p:ph idx="1"/>
          </p:nvPr>
        </p:nvSpPr>
        <p:spPr/>
        <p:txBody>
          <a:bodyPr>
            <a:normAutofit fontScale="92500" lnSpcReduction="10000"/>
          </a:bodyPr>
          <a:lstStyle/>
          <a:p>
            <a:r>
              <a:rPr lang="en-US" dirty="0" smtClean="0"/>
              <a:t>Paper arose from an NSF proposal (that did not get funded) seeking</a:t>
            </a:r>
          </a:p>
          <a:p>
            <a:pPr>
              <a:buNone/>
            </a:pPr>
            <a:r>
              <a:rPr lang="en-US" baseline="30000" dirty="0" smtClean="0"/>
              <a:t>      “New programming languages and language mechanisms that support new computational models, raise the level of abstraction, and lower the barrier of entry for parallel and concurrent programming. Parallel and concurrent languages that have programmability, verifiability, and scalable performance as design goals. Of particular interest are languages that abstract away from the traditional imperative programming model found in most sequential programming languages</a:t>
            </a:r>
            <a:r>
              <a:rPr lang="en-US" baseline="30000" dirty="0" smtClean="0"/>
              <a:t>.”</a:t>
            </a:r>
            <a:endParaRPr lang="en-US" dirty="0" smtClean="0"/>
          </a:p>
          <a:p>
            <a:r>
              <a:rPr lang="en-US" dirty="0" smtClean="0"/>
              <a:t>Some of the comments might give an insight into what ‘they’ think</a:t>
            </a:r>
          </a:p>
          <a:p>
            <a:pPr lvl="1"/>
            <a:r>
              <a:rPr lang="en-US" dirty="0" smtClean="0"/>
              <a:t>Shows us what the computing community thinks about process oriented design</a:t>
            </a:r>
          </a:p>
          <a:p>
            <a:pPr lvl="1"/>
            <a:r>
              <a:rPr lang="en-US" dirty="0" smtClean="0"/>
              <a:t>Might help us devise different strategies</a:t>
            </a:r>
          </a:p>
          <a:p>
            <a:pPr lvl="1"/>
            <a:endParaRPr lang="en-US" dirty="0" smtClean="0"/>
          </a:p>
          <a:p>
            <a:pPr lvl="1"/>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dirty="0"/>
          </a:p>
        </p:txBody>
      </p:sp>
      <p:sp>
        <p:nvSpPr>
          <p:cNvPr id="3" name="Content Placeholder 2"/>
          <p:cNvSpPr>
            <a:spLocks noGrp="1"/>
          </p:cNvSpPr>
          <p:nvPr>
            <p:ph idx="1"/>
          </p:nvPr>
        </p:nvSpPr>
        <p:spPr>
          <a:xfrm>
            <a:off x="549275" y="1600200"/>
            <a:ext cx="8042276" cy="5079999"/>
          </a:xfrm>
        </p:spPr>
        <p:txBody>
          <a:bodyPr>
            <a:normAutofit/>
          </a:bodyPr>
          <a:lstStyle/>
          <a:p>
            <a:r>
              <a:rPr lang="en-US" dirty="0" smtClean="0"/>
              <a:t>“At times, the proposal is talking about CSP as a panacea. Unfortunately, this (in my opinion) reveals ignorance of the richness of both the problem space (types of applications) and the solution space (known models for parallel or concurrent computation), and thus undermines the credibility of success. For example, try writing a well-performing parallel matrix multiplication in CSP.”</a:t>
            </a:r>
          </a:p>
          <a:p>
            <a:pPr>
              <a:buNone/>
            </a:pPr>
            <a:endParaRPr lang="en-US"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dirty="0"/>
          </a:p>
        </p:txBody>
      </p:sp>
      <p:sp>
        <p:nvSpPr>
          <p:cNvPr id="3" name="Content Placeholder 2"/>
          <p:cNvSpPr>
            <a:spLocks noGrp="1"/>
          </p:cNvSpPr>
          <p:nvPr>
            <p:ph idx="1"/>
          </p:nvPr>
        </p:nvSpPr>
        <p:spPr>
          <a:xfrm>
            <a:off x="549275" y="1600200"/>
            <a:ext cx="8042276" cy="5079999"/>
          </a:xfrm>
        </p:spPr>
        <p:txBody>
          <a:bodyPr>
            <a:normAutofit/>
          </a:bodyPr>
          <a:lstStyle/>
          <a:p>
            <a:r>
              <a:rPr lang="en-US" dirty="0" smtClean="0">
                <a:latin typeface="+mj-lt"/>
                <a:cs typeface="Courier"/>
              </a:rPr>
              <a:t>M</a:t>
            </a:r>
            <a:r>
              <a:rPr lang="en-US" dirty="0" smtClean="0">
                <a:latin typeface="+mj-lt"/>
                <a:cs typeface="Courier"/>
              </a:rPr>
              <a:t>atrix </a:t>
            </a:r>
            <a:r>
              <a:rPr lang="en-US" dirty="0" smtClean="0">
                <a:latin typeface="+mj-lt"/>
                <a:cs typeface="Courier"/>
              </a:rPr>
              <a:t>multiplication:</a:t>
            </a:r>
            <a:r>
              <a:rPr lang="en-US" dirty="0" smtClean="0">
                <a:latin typeface="Courier"/>
                <a:cs typeface="Courier"/>
              </a:rPr>
              <a:t/>
            </a:r>
            <a:br>
              <a:rPr lang="en-US" dirty="0" smtClean="0">
                <a:latin typeface="Courier"/>
                <a:cs typeface="Courier"/>
              </a:rPr>
            </a:br>
            <a:r>
              <a:rPr lang="en-US" dirty="0" smtClean="0">
                <a:latin typeface="Courier"/>
                <a:cs typeface="Courier"/>
              </a:rPr>
              <a:t/>
            </a:r>
            <a:br>
              <a:rPr lang="en-US" dirty="0" smtClean="0">
                <a:latin typeface="Courier"/>
                <a:cs typeface="Courier"/>
              </a:rPr>
            </a:br>
            <a:r>
              <a:rPr lang="en-US" dirty="0" smtClean="0">
                <a:latin typeface="Courier"/>
                <a:cs typeface="Courier"/>
              </a:rPr>
              <a:t>for </a:t>
            </a:r>
            <a:r>
              <a:rPr lang="en-US" dirty="0" smtClean="0">
                <a:latin typeface="Courier"/>
                <a:cs typeface="Courier"/>
              </a:rPr>
              <a:t>(</a:t>
            </a:r>
            <a:r>
              <a:rPr lang="en-US" dirty="0" err="1" smtClean="0">
                <a:latin typeface="Courier"/>
                <a:cs typeface="Courier"/>
              </a:rPr>
              <a:t>i</a:t>
            </a:r>
            <a:r>
              <a:rPr lang="en-US" dirty="0" smtClean="0">
                <a:latin typeface="Courier"/>
                <a:cs typeface="Courier"/>
              </a:rPr>
              <a:t>=0 ; </a:t>
            </a:r>
            <a:r>
              <a:rPr lang="en-US" dirty="0" err="1" smtClean="0">
                <a:latin typeface="Courier"/>
                <a:cs typeface="Courier"/>
              </a:rPr>
              <a:t>i</a:t>
            </a:r>
            <a:r>
              <a:rPr lang="en-US" dirty="0" smtClean="0">
                <a:latin typeface="Courier"/>
                <a:cs typeface="Courier"/>
              </a:rPr>
              <a:t>&lt;</a:t>
            </a:r>
            <a:r>
              <a:rPr lang="en-US" dirty="0" err="1" smtClean="0">
                <a:latin typeface="Courier"/>
                <a:cs typeface="Courier"/>
              </a:rPr>
              <a:t>n</a:t>
            </a:r>
            <a:r>
              <a:rPr lang="en-US" dirty="0" smtClean="0">
                <a:latin typeface="Courier"/>
                <a:cs typeface="Courier"/>
              </a:rPr>
              <a:t>; </a:t>
            </a:r>
            <a:r>
              <a:rPr lang="en-US" dirty="0" err="1" smtClean="0">
                <a:latin typeface="Courier"/>
                <a:cs typeface="Courier"/>
              </a:rPr>
              <a:t>i</a:t>
            </a:r>
            <a:r>
              <a:rPr lang="en-US" dirty="0" smtClean="0">
                <a:latin typeface="Courier"/>
                <a:cs typeface="Courier"/>
              </a:rPr>
              <a:t>++</a:t>
            </a:r>
            <a:r>
              <a:rPr lang="en-US" dirty="0" smtClean="0">
                <a:latin typeface="Courier"/>
                <a:cs typeface="Courier"/>
              </a:rPr>
              <a:t>) { </a:t>
            </a:r>
            <a:r>
              <a:rPr lang="en-US" dirty="0" smtClean="0">
                <a:latin typeface="Courier"/>
                <a:cs typeface="Courier"/>
              </a:rPr>
              <a:t/>
            </a:r>
            <a:br>
              <a:rPr lang="en-US" dirty="0" smtClean="0">
                <a:latin typeface="Courier"/>
                <a:cs typeface="Courier"/>
              </a:rPr>
            </a:br>
            <a:r>
              <a:rPr lang="en-US" dirty="0" smtClean="0">
                <a:latin typeface="Courier"/>
                <a:cs typeface="Courier"/>
              </a:rPr>
              <a:t>  for </a:t>
            </a:r>
            <a:r>
              <a:rPr lang="en-US" dirty="0" smtClean="0">
                <a:latin typeface="Courier"/>
                <a:cs typeface="Courier"/>
              </a:rPr>
              <a:t>(</a:t>
            </a:r>
            <a:r>
              <a:rPr lang="en-US" dirty="0" err="1" smtClean="0">
                <a:latin typeface="Courier"/>
                <a:cs typeface="Courier"/>
              </a:rPr>
              <a:t>j</a:t>
            </a:r>
            <a:r>
              <a:rPr lang="en-US" dirty="0" smtClean="0">
                <a:latin typeface="Courier"/>
                <a:cs typeface="Courier"/>
              </a:rPr>
              <a:t>=0; </a:t>
            </a:r>
            <a:r>
              <a:rPr lang="en-US" dirty="0" err="1" smtClean="0">
                <a:latin typeface="Courier"/>
                <a:cs typeface="Courier"/>
              </a:rPr>
              <a:t>j</a:t>
            </a:r>
            <a:r>
              <a:rPr lang="en-US" dirty="0" smtClean="0">
                <a:latin typeface="Courier"/>
                <a:cs typeface="Courier"/>
              </a:rPr>
              <a:t>&lt;</a:t>
            </a:r>
            <a:r>
              <a:rPr lang="en-US" dirty="0" err="1" smtClean="0">
                <a:latin typeface="Courier"/>
                <a:cs typeface="Courier"/>
              </a:rPr>
              <a:t>n</a:t>
            </a:r>
            <a:r>
              <a:rPr lang="en-US" dirty="0" smtClean="0">
                <a:latin typeface="Courier"/>
                <a:cs typeface="Courier"/>
              </a:rPr>
              <a:t>; </a:t>
            </a:r>
            <a:r>
              <a:rPr lang="en-US" dirty="0" err="1" smtClean="0">
                <a:latin typeface="Courier"/>
                <a:cs typeface="Courier"/>
              </a:rPr>
              <a:t>j</a:t>
            </a:r>
            <a:r>
              <a:rPr lang="en-US" dirty="0" smtClean="0">
                <a:latin typeface="Courier"/>
                <a:cs typeface="Courier"/>
              </a:rPr>
              <a:t>++) {</a:t>
            </a:r>
            <a:br>
              <a:rPr lang="en-US" dirty="0" smtClean="0">
                <a:latin typeface="Courier"/>
                <a:cs typeface="Courier"/>
              </a:rPr>
            </a:br>
            <a:r>
              <a:rPr lang="en-US" dirty="0" smtClean="0">
                <a:latin typeface="Courier"/>
                <a:cs typeface="Courier"/>
              </a:rPr>
              <a:t>    </a:t>
            </a:r>
            <a:r>
              <a:rPr lang="en-US" dirty="0" err="1" smtClean="0">
                <a:latin typeface="Courier"/>
                <a:cs typeface="Courier"/>
              </a:rPr>
              <a:t>C[i][j</a:t>
            </a:r>
            <a:r>
              <a:rPr lang="en-US" dirty="0" smtClean="0">
                <a:latin typeface="Courier"/>
                <a:cs typeface="Courier"/>
              </a:rPr>
              <a:t>] = 0; </a:t>
            </a:r>
            <a:br>
              <a:rPr lang="en-US" dirty="0" smtClean="0">
                <a:latin typeface="Courier"/>
                <a:cs typeface="Courier"/>
              </a:rPr>
            </a:br>
            <a:r>
              <a:rPr lang="en-US" dirty="0" smtClean="0">
                <a:latin typeface="Courier"/>
                <a:cs typeface="Courier"/>
              </a:rPr>
              <a:t>    for (</a:t>
            </a:r>
            <a:r>
              <a:rPr lang="en-US" dirty="0" err="1" smtClean="0">
                <a:latin typeface="Courier"/>
                <a:cs typeface="Courier"/>
              </a:rPr>
              <a:t>k</a:t>
            </a:r>
            <a:r>
              <a:rPr lang="en-US" dirty="0" smtClean="0">
                <a:latin typeface="Courier"/>
                <a:cs typeface="Courier"/>
              </a:rPr>
              <a:t>=0; </a:t>
            </a:r>
            <a:r>
              <a:rPr lang="en-US" dirty="0" err="1" smtClean="0">
                <a:latin typeface="Courier"/>
                <a:cs typeface="Courier"/>
              </a:rPr>
              <a:t>k</a:t>
            </a:r>
            <a:r>
              <a:rPr lang="en-US" dirty="0" smtClean="0">
                <a:latin typeface="Courier"/>
                <a:cs typeface="Courier"/>
              </a:rPr>
              <a:t>&lt;</a:t>
            </a:r>
            <a:r>
              <a:rPr lang="en-US" dirty="0" err="1" smtClean="0">
                <a:latin typeface="Courier"/>
                <a:cs typeface="Courier"/>
              </a:rPr>
              <a:t>n</a:t>
            </a:r>
            <a:r>
              <a:rPr lang="en-US" dirty="0" smtClean="0">
                <a:latin typeface="Courier"/>
                <a:cs typeface="Courier"/>
              </a:rPr>
              <a:t>; </a:t>
            </a:r>
            <a:r>
              <a:rPr lang="en-US" dirty="0" err="1" smtClean="0">
                <a:latin typeface="Courier"/>
                <a:cs typeface="Courier"/>
              </a:rPr>
              <a:t>k</a:t>
            </a:r>
            <a:r>
              <a:rPr lang="en-US" dirty="0" smtClean="0">
                <a:latin typeface="Courier"/>
                <a:cs typeface="Courier"/>
              </a:rPr>
              <a:t>++</a:t>
            </a:r>
            <a:r>
              <a:rPr lang="en-US" dirty="0" smtClean="0">
                <a:latin typeface="Courier"/>
                <a:cs typeface="Courier"/>
              </a:rPr>
              <a:t>) {</a:t>
            </a:r>
            <a:br>
              <a:rPr lang="en-US" dirty="0" smtClean="0">
                <a:latin typeface="Courier"/>
                <a:cs typeface="Courier"/>
              </a:rPr>
            </a:br>
            <a:r>
              <a:rPr lang="en-US" dirty="0" smtClean="0">
                <a:latin typeface="Courier"/>
                <a:cs typeface="Courier"/>
              </a:rPr>
              <a:t>      </a:t>
            </a:r>
            <a:r>
              <a:rPr lang="en-US" dirty="0" err="1" smtClean="0">
                <a:latin typeface="Courier"/>
                <a:cs typeface="Courier"/>
              </a:rPr>
              <a:t>C[i][j</a:t>
            </a:r>
            <a:r>
              <a:rPr lang="en-US" dirty="0" smtClean="0">
                <a:latin typeface="Courier"/>
                <a:cs typeface="Courier"/>
              </a:rPr>
              <a:t>] += </a:t>
            </a:r>
            <a:r>
              <a:rPr lang="en-US" dirty="0" err="1" smtClean="0">
                <a:latin typeface="Courier"/>
                <a:cs typeface="Courier"/>
              </a:rPr>
              <a:t>A[i][j</a:t>
            </a:r>
            <a:r>
              <a:rPr lang="en-US" dirty="0" smtClean="0">
                <a:latin typeface="Courier"/>
                <a:cs typeface="Courier"/>
              </a:rPr>
              <a:t>]*</a:t>
            </a:r>
            <a:r>
              <a:rPr lang="en-US" dirty="0" err="1" smtClean="0">
                <a:latin typeface="Courier"/>
                <a:cs typeface="Courier"/>
              </a:rPr>
              <a:t>B[j][k</a:t>
            </a:r>
            <a:r>
              <a:rPr lang="en-US" dirty="0" smtClean="0">
                <a:latin typeface="Courier"/>
                <a:cs typeface="Courier"/>
              </a:rPr>
              <a:t>]</a:t>
            </a:r>
            <a:r>
              <a:rPr lang="en-US" dirty="0" smtClean="0">
                <a:latin typeface="Courier"/>
                <a:cs typeface="Courier"/>
              </a:rPr>
              <a:t>;</a:t>
            </a:r>
            <a:br>
              <a:rPr lang="en-US" dirty="0" smtClean="0">
                <a:latin typeface="Courier"/>
                <a:cs typeface="Courier"/>
              </a:rPr>
            </a:br>
            <a:r>
              <a:rPr lang="en-US" dirty="0" smtClean="0">
                <a:latin typeface="Courier"/>
                <a:cs typeface="Courier"/>
              </a:rPr>
              <a:t>    }</a:t>
            </a:r>
            <a:br>
              <a:rPr lang="en-US" dirty="0" smtClean="0">
                <a:latin typeface="Courier"/>
                <a:cs typeface="Courier"/>
              </a:rPr>
            </a:br>
            <a:r>
              <a:rPr lang="en-US" dirty="0" smtClean="0">
                <a:latin typeface="Courier"/>
                <a:cs typeface="Courier"/>
              </a:rPr>
              <a:t>  </a:t>
            </a:r>
            <a:r>
              <a:rPr lang="en-US" dirty="0" smtClean="0">
                <a:latin typeface="Courier"/>
                <a:cs typeface="Courier"/>
              </a:rPr>
              <a:t>}</a:t>
            </a:r>
            <a:br>
              <a:rPr lang="en-US" dirty="0" smtClean="0">
                <a:latin typeface="Courier"/>
                <a:cs typeface="Courier"/>
              </a:rPr>
            </a:br>
            <a:r>
              <a:rPr lang="en-US" dirty="0" smtClean="0">
                <a:latin typeface="Courier"/>
                <a:cs typeface="Courier"/>
              </a:rPr>
              <a: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dirty="0"/>
          </a:p>
        </p:txBody>
      </p:sp>
      <p:sp>
        <p:nvSpPr>
          <p:cNvPr id="3" name="Content Placeholder 2"/>
          <p:cNvSpPr>
            <a:spLocks noGrp="1"/>
          </p:cNvSpPr>
          <p:nvPr>
            <p:ph idx="1"/>
          </p:nvPr>
        </p:nvSpPr>
        <p:spPr>
          <a:xfrm>
            <a:off x="549275" y="1600200"/>
            <a:ext cx="8042276" cy="5079999"/>
          </a:xfrm>
        </p:spPr>
        <p:txBody>
          <a:bodyPr>
            <a:normAutofit/>
          </a:bodyPr>
          <a:lstStyle/>
          <a:p>
            <a:r>
              <a:rPr lang="en-US" dirty="0" err="1" smtClean="0">
                <a:latin typeface="+mj-lt"/>
                <a:cs typeface="Courier"/>
              </a:rPr>
              <a:t>ProcessJ</a:t>
            </a:r>
            <a:r>
              <a:rPr lang="en-US" dirty="0" smtClean="0">
                <a:latin typeface="+mj-lt"/>
                <a:cs typeface="Courier"/>
              </a:rPr>
              <a:t> parallel matrix </a:t>
            </a:r>
            <a:r>
              <a:rPr lang="en-US" dirty="0" smtClean="0">
                <a:latin typeface="+mj-lt"/>
                <a:cs typeface="Courier"/>
              </a:rPr>
              <a:t>multiplication:</a:t>
            </a:r>
            <a:r>
              <a:rPr lang="en-US" dirty="0" smtClean="0">
                <a:latin typeface="Courier"/>
                <a:cs typeface="Courier"/>
              </a:rPr>
              <a:t/>
            </a:r>
            <a:br>
              <a:rPr lang="en-US" dirty="0" smtClean="0">
                <a:latin typeface="Courier"/>
                <a:cs typeface="Courier"/>
              </a:rPr>
            </a:br>
            <a:r>
              <a:rPr lang="en-US" dirty="0" smtClean="0">
                <a:latin typeface="Courier"/>
                <a:cs typeface="Courier"/>
              </a:rPr>
              <a:t/>
            </a:r>
            <a:br>
              <a:rPr lang="en-US" dirty="0" smtClean="0">
                <a:latin typeface="Courier"/>
                <a:cs typeface="Courier"/>
              </a:rPr>
            </a:br>
            <a:r>
              <a:rPr lang="en-US" dirty="0" smtClean="0">
                <a:latin typeface="Courier"/>
                <a:cs typeface="Courier"/>
              </a:rPr>
              <a:t>par for (</a:t>
            </a:r>
            <a:r>
              <a:rPr lang="en-US" dirty="0" err="1" smtClean="0">
                <a:latin typeface="Courier"/>
                <a:cs typeface="Courier"/>
              </a:rPr>
              <a:t>i</a:t>
            </a:r>
            <a:r>
              <a:rPr lang="en-US" dirty="0" smtClean="0">
                <a:latin typeface="Courier"/>
                <a:cs typeface="Courier"/>
              </a:rPr>
              <a:t>=0 ; </a:t>
            </a:r>
            <a:r>
              <a:rPr lang="en-US" dirty="0" err="1" smtClean="0">
                <a:latin typeface="Courier"/>
                <a:cs typeface="Courier"/>
              </a:rPr>
              <a:t>i</a:t>
            </a:r>
            <a:r>
              <a:rPr lang="en-US" dirty="0" smtClean="0">
                <a:latin typeface="Courier"/>
                <a:cs typeface="Courier"/>
              </a:rPr>
              <a:t>&lt;</a:t>
            </a:r>
            <a:r>
              <a:rPr lang="en-US" dirty="0" err="1" smtClean="0">
                <a:latin typeface="Courier"/>
                <a:cs typeface="Courier"/>
              </a:rPr>
              <a:t>n</a:t>
            </a:r>
            <a:r>
              <a:rPr lang="en-US" dirty="0" smtClean="0">
                <a:latin typeface="Courier"/>
                <a:cs typeface="Courier"/>
              </a:rPr>
              <a:t>; </a:t>
            </a:r>
            <a:r>
              <a:rPr lang="en-US" dirty="0" err="1" smtClean="0">
                <a:latin typeface="Courier"/>
                <a:cs typeface="Courier"/>
              </a:rPr>
              <a:t>i</a:t>
            </a:r>
            <a:r>
              <a:rPr lang="en-US" dirty="0" smtClean="0">
                <a:latin typeface="Courier"/>
                <a:cs typeface="Courier"/>
              </a:rPr>
              <a:t>++</a:t>
            </a:r>
            <a:r>
              <a:rPr lang="en-US" dirty="0" smtClean="0">
                <a:latin typeface="Courier"/>
                <a:cs typeface="Courier"/>
              </a:rPr>
              <a:t>) { </a:t>
            </a:r>
            <a:r>
              <a:rPr lang="en-US" dirty="0" smtClean="0">
                <a:latin typeface="Courier"/>
                <a:cs typeface="Courier"/>
              </a:rPr>
              <a:t/>
            </a:r>
            <a:br>
              <a:rPr lang="en-US" dirty="0" smtClean="0">
                <a:latin typeface="Courier"/>
                <a:cs typeface="Courier"/>
              </a:rPr>
            </a:br>
            <a:r>
              <a:rPr lang="en-US" dirty="0" smtClean="0">
                <a:latin typeface="Courier"/>
                <a:cs typeface="Courier"/>
              </a:rPr>
              <a:t> </a:t>
            </a:r>
            <a:r>
              <a:rPr lang="en-US" dirty="0" smtClean="0">
                <a:latin typeface="Courier"/>
                <a:cs typeface="Courier"/>
              </a:rPr>
              <a:t> par for </a:t>
            </a:r>
            <a:r>
              <a:rPr lang="en-US" dirty="0" smtClean="0">
                <a:latin typeface="Courier"/>
                <a:cs typeface="Courier"/>
              </a:rPr>
              <a:t>(</a:t>
            </a:r>
            <a:r>
              <a:rPr lang="en-US" dirty="0" err="1" smtClean="0">
                <a:latin typeface="Courier"/>
                <a:cs typeface="Courier"/>
              </a:rPr>
              <a:t>j</a:t>
            </a:r>
            <a:r>
              <a:rPr lang="en-US" dirty="0" smtClean="0">
                <a:latin typeface="Courier"/>
                <a:cs typeface="Courier"/>
              </a:rPr>
              <a:t>=0; </a:t>
            </a:r>
            <a:r>
              <a:rPr lang="en-US" dirty="0" err="1" smtClean="0">
                <a:latin typeface="Courier"/>
                <a:cs typeface="Courier"/>
              </a:rPr>
              <a:t>j</a:t>
            </a:r>
            <a:r>
              <a:rPr lang="en-US" dirty="0" smtClean="0">
                <a:latin typeface="Courier"/>
                <a:cs typeface="Courier"/>
              </a:rPr>
              <a:t>&lt;</a:t>
            </a:r>
            <a:r>
              <a:rPr lang="en-US" dirty="0" err="1" smtClean="0">
                <a:latin typeface="Courier"/>
                <a:cs typeface="Courier"/>
              </a:rPr>
              <a:t>n</a:t>
            </a:r>
            <a:r>
              <a:rPr lang="en-US" dirty="0" smtClean="0">
                <a:latin typeface="Courier"/>
                <a:cs typeface="Courier"/>
              </a:rPr>
              <a:t>; </a:t>
            </a:r>
            <a:r>
              <a:rPr lang="en-US" dirty="0" err="1" smtClean="0">
                <a:latin typeface="Courier"/>
                <a:cs typeface="Courier"/>
              </a:rPr>
              <a:t>j</a:t>
            </a:r>
            <a:r>
              <a:rPr lang="en-US" dirty="0" smtClean="0">
                <a:latin typeface="Courier"/>
                <a:cs typeface="Courier"/>
              </a:rPr>
              <a:t>++) {</a:t>
            </a:r>
            <a:br>
              <a:rPr lang="en-US" dirty="0" smtClean="0">
                <a:latin typeface="Courier"/>
                <a:cs typeface="Courier"/>
              </a:rPr>
            </a:br>
            <a:r>
              <a:rPr lang="en-US" dirty="0" smtClean="0">
                <a:latin typeface="Courier"/>
                <a:cs typeface="Courier"/>
              </a:rPr>
              <a:t>    </a:t>
            </a:r>
            <a:r>
              <a:rPr lang="en-US" dirty="0" err="1" smtClean="0">
                <a:latin typeface="Courier"/>
                <a:cs typeface="Courier"/>
              </a:rPr>
              <a:t>C[i][j</a:t>
            </a:r>
            <a:r>
              <a:rPr lang="en-US" dirty="0" smtClean="0">
                <a:latin typeface="Courier"/>
                <a:cs typeface="Courier"/>
              </a:rPr>
              <a:t>] = 0; </a:t>
            </a:r>
            <a:br>
              <a:rPr lang="en-US" dirty="0" smtClean="0">
                <a:latin typeface="Courier"/>
                <a:cs typeface="Courier"/>
              </a:rPr>
            </a:br>
            <a:r>
              <a:rPr lang="en-US" dirty="0" smtClean="0">
                <a:latin typeface="Courier"/>
                <a:cs typeface="Courier"/>
              </a:rPr>
              <a:t>    for (</a:t>
            </a:r>
            <a:r>
              <a:rPr lang="en-US" dirty="0" err="1" smtClean="0">
                <a:latin typeface="Courier"/>
                <a:cs typeface="Courier"/>
              </a:rPr>
              <a:t>k</a:t>
            </a:r>
            <a:r>
              <a:rPr lang="en-US" dirty="0" smtClean="0">
                <a:latin typeface="Courier"/>
                <a:cs typeface="Courier"/>
              </a:rPr>
              <a:t>=0; </a:t>
            </a:r>
            <a:r>
              <a:rPr lang="en-US" dirty="0" err="1" smtClean="0">
                <a:latin typeface="Courier"/>
                <a:cs typeface="Courier"/>
              </a:rPr>
              <a:t>k</a:t>
            </a:r>
            <a:r>
              <a:rPr lang="en-US" dirty="0" smtClean="0">
                <a:latin typeface="Courier"/>
                <a:cs typeface="Courier"/>
              </a:rPr>
              <a:t>&lt;</a:t>
            </a:r>
            <a:r>
              <a:rPr lang="en-US" dirty="0" err="1" smtClean="0">
                <a:latin typeface="Courier"/>
                <a:cs typeface="Courier"/>
              </a:rPr>
              <a:t>n</a:t>
            </a:r>
            <a:r>
              <a:rPr lang="en-US" dirty="0" smtClean="0">
                <a:latin typeface="Courier"/>
                <a:cs typeface="Courier"/>
              </a:rPr>
              <a:t>; </a:t>
            </a:r>
            <a:r>
              <a:rPr lang="en-US" dirty="0" err="1" smtClean="0">
                <a:latin typeface="Courier"/>
                <a:cs typeface="Courier"/>
              </a:rPr>
              <a:t>k</a:t>
            </a:r>
            <a:r>
              <a:rPr lang="en-US" dirty="0" smtClean="0">
                <a:latin typeface="Courier"/>
                <a:cs typeface="Courier"/>
              </a:rPr>
              <a:t>++</a:t>
            </a:r>
            <a:r>
              <a:rPr lang="en-US" dirty="0" smtClean="0">
                <a:latin typeface="Courier"/>
                <a:cs typeface="Courier"/>
              </a:rPr>
              <a:t>) {</a:t>
            </a:r>
            <a:br>
              <a:rPr lang="en-US" dirty="0" smtClean="0">
                <a:latin typeface="Courier"/>
                <a:cs typeface="Courier"/>
              </a:rPr>
            </a:br>
            <a:r>
              <a:rPr lang="en-US" dirty="0" smtClean="0">
                <a:latin typeface="Courier"/>
                <a:cs typeface="Courier"/>
              </a:rPr>
              <a:t>      </a:t>
            </a:r>
            <a:r>
              <a:rPr lang="en-US" dirty="0" err="1" smtClean="0">
                <a:latin typeface="Courier"/>
                <a:cs typeface="Courier"/>
              </a:rPr>
              <a:t>C[i][j</a:t>
            </a:r>
            <a:r>
              <a:rPr lang="en-US" dirty="0" smtClean="0">
                <a:latin typeface="Courier"/>
                <a:cs typeface="Courier"/>
              </a:rPr>
              <a:t>] += </a:t>
            </a:r>
            <a:r>
              <a:rPr lang="en-US" dirty="0" err="1" smtClean="0">
                <a:latin typeface="Courier"/>
                <a:cs typeface="Courier"/>
              </a:rPr>
              <a:t>A[i][j</a:t>
            </a:r>
            <a:r>
              <a:rPr lang="en-US" dirty="0" smtClean="0">
                <a:latin typeface="Courier"/>
                <a:cs typeface="Courier"/>
              </a:rPr>
              <a:t>]*</a:t>
            </a:r>
            <a:r>
              <a:rPr lang="en-US" dirty="0" err="1" smtClean="0">
                <a:latin typeface="Courier"/>
                <a:cs typeface="Courier"/>
              </a:rPr>
              <a:t>B[j][k</a:t>
            </a:r>
            <a:r>
              <a:rPr lang="en-US" dirty="0" smtClean="0">
                <a:latin typeface="Courier"/>
                <a:cs typeface="Courier"/>
              </a:rPr>
              <a:t>]</a:t>
            </a:r>
            <a:r>
              <a:rPr lang="en-US" dirty="0" smtClean="0">
                <a:latin typeface="Courier"/>
                <a:cs typeface="Courier"/>
              </a:rPr>
              <a:t>;</a:t>
            </a:r>
            <a:br>
              <a:rPr lang="en-US" dirty="0" smtClean="0">
                <a:latin typeface="Courier"/>
                <a:cs typeface="Courier"/>
              </a:rPr>
            </a:br>
            <a:r>
              <a:rPr lang="en-US" dirty="0" smtClean="0">
                <a:latin typeface="Courier"/>
                <a:cs typeface="Courier"/>
              </a:rPr>
              <a:t>    }</a:t>
            </a:r>
            <a:br>
              <a:rPr lang="en-US" dirty="0" smtClean="0">
                <a:latin typeface="Courier"/>
                <a:cs typeface="Courier"/>
              </a:rPr>
            </a:br>
            <a:r>
              <a:rPr lang="en-US" dirty="0" smtClean="0">
                <a:latin typeface="Courier"/>
                <a:cs typeface="Courier"/>
              </a:rPr>
              <a:t>  </a:t>
            </a:r>
            <a:r>
              <a:rPr lang="en-US" dirty="0" smtClean="0">
                <a:latin typeface="Courier"/>
                <a:cs typeface="Courier"/>
              </a:rPr>
              <a:t>}</a:t>
            </a:r>
            <a:br>
              <a:rPr lang="en-US" dirty="0" smtClean="0">
                <a:latin typeface="Courier"/>
                <a:cs typeface="Courier"/>
              </a:rPr>
            </a:br>
            <a:r>
              <a:rPr lang="en-US" dirty="0" smtClean="0">
                <a:latin typeface="Courier"/>
                <a:cs typeface="Courier"/>
              </a:rPr>
              <a:t>}</a:t>
            </a:r>
          </a:p>
          <a:p>
            <a:r>
              <a:rPr lang="en-US" dirty="0" smtClean="0"/>
              <a:t>Or a systolic array of </a:t>
            </a:r>
            <a:r>
              <a:rPr lang="en-US" dirty="0" err="1" smtClean="0"/>
              <a:t>n</a:t>
            </a:r>
            <a:r>
              <a:rPr lang="en-US" dirty="0" smtClean="0"/>
              <a:t>*</a:t>
            </a:r>
            <a:r>
              <a:rPr lang="en-US" dirty="0" err="1" smtClean="0"/>
              <a:t>n</a:t>
            </a:r>
            <a:r>
              <a:rPr lang="en-US" dirty="0" smtClean="0"/>
              <a:t> processes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dirty="0"/>
          </a:p>
        </p:txBody>
      </p:sp>
      <p:sp>
        <p:nvSpPr>
          <p:cNvPr id="3" name="Content Placeholder 2"/>
          <p:cNvSpPr>
            <a:spLocks noGrp="1"/>
          </p:cNvSpPr>
          <p:nvPr>
            <p:ph idx="1"/>
          </p:nvPr>
        </p:nvSpPr>
        <p:spPr>
          <a:xfrm>
            <a:off x="549275" y="1600200"/>
            <a:ext cx="8042276" cy="5067299"/>
          </a:xfrm>
        </p:spPr>
        <p:txBody>
          <a:bodyPr>
            <a:normAutofit/>
          </a:bodyPr>
          <a:lstStyle/>
          <a:p>
            <a:r>
              <a:rPr lang="en-US" dirty="0" smtClean="0"/>
              <a:t>“The inclusion of a graphical interface / IDE is a nice idea, but orthogonal as a research problem.</a:t>
            </a:r>
          </a:p>
          <a:p>
            <a:r>
              <a:rPr lang="en-US" dirty="0" smtClean="0"/>
              <a:t>“Graphical </a:t>
            </a:r>
            <a:r>
              <a:rPr lang="en-US" dirty="0" err="1" smtClean="0"/>
              <a:t>IDEs</a:t>
            </a:r>
            <a:r>
              <a:rPr lang="en-US" dirty="0" smtClean="0"/>
              <a:t> have been around forever, but have never made it beyond the fringe. They tend to survive only if supported by a monopolistic proprietary owner.”</a:t>
            </a:r>
          </a:p>
          <a:p>
            <a:pPr lvl="1"/>
            <a:r>
              <a:rPr lang="en-US" dirty="0" smtClean="0"/>
              <a:t>This shows a lack of understanding of the power of </a:t>
            </a:r>
            <a:r>
              <a:rPr lang="en-US" dirty="0" smtClean="0"/>
              <a:t>programming-by-picture </a:t>
            </a:r>
            <a:r>
              <a:rPr lang="en-US" dirty="0" smtClean="0"/>
              <a:t>and the importance of </a:t>
            </a:r>
            <a:r>
              <a:rPr lang="en-US" dirty="0" err="1" smtClean="0"/>
              <a:t>composability</a:t>
            </a:r>
            <a:r>
              <a:rPr lang="en-US" dirty="0" smtClean="0"/>
              <a:t>.</a:t>
            </a:r>
          </a:p>
          <a:p>
            <a:pPr lvl="1"/>
            <a:r>
              <a:rPr lang="en-US" dirty="0" smtClean="0"/>
              <a:t>Learning curve cannot be too high (for the GUI)</a:t>
            </a:r>
          </a:p>
          <a:p>
            <a:pPr lvl="1"/>
            <a:r>
              <a:rPr lang="en-US" dirty="0" smtClean="0"/>
              <a:t>Used in VLSI for decades!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Language (again)</a:t>
            </a:r>
            <a:endParaRPr lang="en-US" dirty="0"/>
          </a:p>
        </p:txBody>
      </p:sp>
      <p:sp>
        <p:nvSpPr>
          <p:cNvPr id="3" name="Content Placeholder 2"/>
          <p:cNvSpPr>
            <a:spLocks noGrp="1"/>
          </p:cNvSpPr>
          <p:nvPr>
            <p:ph idx="1"/>
          </p:nvPr>
        </p:nvSpPr>
        <p:spPr>
          <a:xfrm>
            <a:off x="549275" y="1600201"/>
            <a:ext cx="8042276" cy="4989688"/>
          </a:xfrm>
        </p:spPr>
        <p:txBody>
          <a:bodyPr/>
          <a:lstStyle/>
          <a:p>
            <a:r>
              <a:rPr lang="en-US" dirty="0" smtClean="0"/>
              <a:t>Why not just provide a library for C/Java?</a:t>
            </a:r>
          </a:p>
          <a:p>
            <a:pPr lvl="1"/>
            <a:r>
              <a:rPr lang="en-US" dirty="0" smtClean="0"/>
              <a:t>C: Too general – let you do bad things on purpose</a:t>
            </a:r>
          </a:p>
          <a:p>
            <a:pPr lvl="2"/>
            <a:r>
              <a:rPr lang="en-US" dirty="0" smtClean="0"/>
              <a:t>Pointers</a:t>
            </a:r>
          </a:p>
          <a:p>
            <a:pPr lvl="2"/>
            <a:r>
              <a:rPr lang="en-US" dirty="0" smtClean="0"/>
              <a:t>Shared memory</a:t>
            </a:r>
          </a:p>
          <a:p>
            <a:pPr lvl="2"/>
            <a:r>
              <a:rPr lang="en-US" dirty="0" smtClean="0"/>
              <a:t>…</a:t>
            </a:r>
          </a:p>
          <a:p>
            <a:pPr lvl="1"/>
            <a:r>
              <a:rPr lang="en-US" dirty="0" smtClean="0"/>
              <a:t>Java/JVM: Threading model of runtime too coarse</a:t>
            </a:r>
          </a:p>
          <a:p>
            <a:pPr lvl="2"/>
            <a:r>
              <a:rPr lang="en-US" dirty="0" smtClean="0"/>
              <a:t>Speed?</a:t>
            </a:r>
          </a:p>
          <a:p>
            <a:pPr lvl="2"/>
            <a:r>
              <a:rPr lang="en-US" dirty="0" smtClean="0"/>
              <a:t>Those pesky objects with wait and notify….</a:t>
            </a:r>
          </a:p>
          <a:p>
            <a:r>
              <a:rPr lang="en-US" dirty="0" smtClean="0"/>
              <a:t>If the programmer does not promise to behave 100% things will definitely go wrong.</a:t>
            </a:r>
          </a:p>
          <a:p>
            <a:r>
              <a:rPr lang="en-US" dirty="0" smtClean="0"/>
              <a:t>Programmer must stick to the “CSP Model”</a:t>
            </a:r>
          </a:p>
          <a:p>
            <a:endParaRPr lang="en-US" dirty="0" smtClean="0"/>
          </a:p>
          <a:p>
            <a:pPr lvl="2">
              <a:buNone/>
            </a:pPr>
            <a:endParaRPr lang="en-US" dirty="0" smtClean="0"/>
          </a:p>
          <a:p>
            <a:pPr lvl="1"/>
            <a:endParaRPr lang="en-US" dirty="0" smtClean="0"/>
          </a:p>
          <a:p>
            <a:pPr lvl="1"/>
            <a:endParaRPr lang="en-US" dirty="0" smtClean="0"/>
          </a:p>
          <a:p>
            <a:pPr lvl="1">
              <a:buNone/>
            </a:pP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dirty="0"/>
          </a:p>
        </p:txBody>
      </p:sp>
      <p:sp>
        <p:nvSpPr>
          <p:cNvPr id="3" name="Content Placeholder 2"/>
          <p:cNvSpPr>
            <a:spLocks noGrp="1"/>
          </p:cNvSpPr>
          <p:nvPr>
            <p:ph idx="1"/>
          </p:nvPr>
        </p:nvSpPr>
        <p:spPr/>
        <p:txBody>
          <a:bodyPr/>
          <a:lstStyle/>
          <a:p>
            <a:r>
              <a:rPr lang="en-US" dirty="0" smtClean="0"/>
              <a:t>“Can’t you just use Google’s Go?”</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and </a:t>
            </a:r>
            <a:r>
              <a:rPr lang="en-US" i="1" dirty="0" smtClean="0"/>
              <a:t>Them </a:t>
            </a:r>
            <a:br>
              <a:rPr lang="en-US" i="1" dirty="0" smtClean="0"/>
            </a:br>
            <a:r>
              <a:rPr lang="en-US" dirty="0" smtClean="0"/>
              <a:t>(The Environment)</a:t>
            </a:r>
            <a:endParaRPr lang="en-US" dirty="0"/>
          </a:p>
        </p:txBody>
      </p:sp>
      <p:sp>
        <p:nvSpPr>
          <p:cNvPr id="3" name="Content Placeholder 2"/>
          <p:cNvSpPr>
            <a:spLocks noGrp="1"/>
          </p:cNvSpPr>
          <p:nvPr>
            <p:ph idx="1"/>
          </p:nvPr>
        </p:nvSpPr>
        <p:spPr/>
        <p:txBody>
          <a:bodyPr/>
          <a:lstStyle/>
          <a:p>
            <a:r>
              <a:rPr lang="en-US" dirty="0" smtClean="0"/>
              <a:t>“Can’t you just use Google’s Go?”</a:t>
            </a:r>
            <a:endParaRPr lang="en-US" dirty="0"/>
          </a:p>
        </p:txBody>
      </p:sp>
      <p:pic>
        <p:nvPicPr>
          <p:cNvPr id="5" name="Picture 4" descr="jiFfM.jpg"/>
          <p:cNvPicPr>
            <a:picLocks noChangeAspect="1"/>
          </p:cNvPicPr>
          <p:nvPr/>
        </p:nvPicPr>
        <p:blipFill>
          <a:blip r:embed="rId2"/>
          <a:stretch>
            <a:fillRect/>
          </a:stretch>
        </p:blipFill>
        <p:spPr>
          <a:xfrm>
            <a:off x="1965324" y="2146300"/>
            <a:ext cx="5381625" cy="4305300"/>
          </a:xfrm>
          <a:prstGeom prst="rect">
            <a:avLst/>
          </a:prstGeom>
        </p:spPr>
      </p:pic>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Talk amongst yourselves;</a:t>
            </a:r>
            <a:br>
              <a:rPr lang="en-US" dirty="0" smtClean="0"/>
            </a:br>
            <a:r>
              <a:rPr lang="en-US" dirty="0" smtClean="0"/>
              <a:t>I’ll give you a </a:t>
            </a:r>
            <a:r>
              <a:rPr lang="en-US" dirty="0" smtClean="0"/>
              <a:t>topic:</a:t>
            </a:r>
          </a:p>
          <a:p>
            <a:endParaRPr lang="en-US" dirty="0" smtClean="0"/>
          </a:p>
          <a:p>
            <a:endParaRPr lang="en-US" dirty="0" smtClean="0"/>
          </a:p>
          <a:p>
            <a:pPr>
              <a:buNone/>
            </a:pPr>
            <a:r>
              <a:rPr lang="en-US" dirty="0" smtClean="0"/>
              <a:t>     </a:t>
            </a:r>
            <a:r>
              <a:rPr lang="en-US" dirty="0" smtClean="0"/>
              <a:t> “The </a:t>
            </a:r>
            <a:r>
              <a:rPr lang="en-US" dirty="0" smtClean="0"/>
              <a:t>future of Process Oriented </a:t>
            </a:r>
            <a:r>
              <a:rPr lang="en-US" dirty="0" smtClean="0"/>
              <a:t>Programming”</a:t>
            </a:r>
          </a:p>
          <a:p>
            <a:endParaRPr lang="en-US" dirty="0" smtClean="0"/>
          </a:p>
          <a:p>
            <a:endParaRPr lang="en-US" dirty="0" smtClean="0"/>
          </a:p>
          <a:p>
            <a:r>
              <a:rPr lang="en-US" dirty="0" smtClean="0"/>
              <a:t>Discuss!!!</a:t>
            </a:r>
            <a:endParaRPr lang="en-US" dirty="0"/>
          </a:p>
        </p:txBody>
      </p:sp>
      <p:pic>
        <p:nvPicPr>
          <p:cNvPr id="4" name="Picture 3" descr="Unknown.jpeg"/>
          <p:cNvPicPr>
            <a:picLocks noChangeAspect="1"/>
          </p:cNvPicPr>
          <p:nvPr/>
        </p:nvPicPr>
        <p:blipFill>
          <a:blip r:embed="rId2"/>
          <a:stretch>
            <a:fillRect/>
          </a:stretch>
        </p:blipFill>
        <p:spPr>
          <a:xfrm>
            <a:off x="5791200" y="158750"/>
            <a:ext cx="2463800" cy="32893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Language (again)</a:t>
            </a:r>
            <a:endParaRPr lang="en-US" dirty="0"/>
          </a:p>
        </p:txBody>
      </p:sp>
      <p:sp>
        <p:nvSpPr>
          <p:cNvPr id="3" name="Content Placeholder 2"/>
          <p:cNvSpPr>
            <a:spLocks noGrp="1"/>
          </p:cNvSpPr>
          <p:nvPr>
            <p:ph idx="1"/>
          </p:nvPr>
        </p:nvSpPr>
        <p:spPr/>
        <p:txBody>
          <a:bodyPr/>
          <a:lstStyle/>
          <a:p>
            <a:r>
              <a:rPr lang="en-US" dirty="0" smtClean="0"/>
              <a:t>Perhaps a new syntax with a pre-processor and a source to source translator</a:t>
            </a:r>
          </a:p>
          <a:p>
            <a:pPr lvl="1"/>
            <a:r>
              <a:rPr lang="en-US" dirty="0" smtClean="0"/>
              <a:t>A </a:t>
            </a:r>
            <a:r>
              <a:rPr lang="en-US" dirty="0" smtClean="0"/>
              <a:t>possibility – with some checking</a:t>
            </a:r>
          </a:p>
          <a:p>
            <a:r>
              <a:rPr lang="en-US" dirty="0" smtClean="0"/>
              <a:t>New language might more easily achieve and incorporate what we want</a:t>
            </a:r>
          </a:p>
          <a:p>
            <a:pPr lvl="1"/>
            <a:r>
              <a:rPr lang="en-US" dirty="0" smtClean="0"/>
              <a:t>Integration of CSP generation</a:t>
            </a:r>
          </a:p>
          <a:p>
            <a:pPr lvl="2"/>
            <a:r>
              <a:rPr lang="en-US" dirty="0" smtClean="0"/>
              <a:t>Might require a separate parser anyway</a:t>
            </a:r>
          </a:p>
          <a:p>
            <a:pPr lvl="2"/>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Language (again)</a:t>
            </a:r>
            <a:endParaRPr lang="en-US" dirty="0"/>
          </a:p>
        </p:txBody>
      </p:sp>
      <p:sp>
        <p:nvSpPr>
          <p:cNvPr id="3" name="Content Placeholder 2"/>
          <p:cNvSpPr>
            <a:spLocks noGrp="1"/>
          </p:cNvSpPr>
          <p:nvPr>
            <p:ph idx="1"/>
          </p:nvPr>
        </p:nvSpPr>
        <p:spPr>
          <a:xfrm>
            <a:off x="549275" y="1600200"/>
            <a:ext cx="8354836" cy="4947355"/>
          </a:xfrm>
        </p:spPr>
        <p:txBody>
          <a:bodyPr>
            <a:normAutofit/>
          </a:bodyPr>
          <a:lstStyle/>
          <a:p>
            <a:r>
              <a:rPr lang="en-US" dirty="0" smtClean="0"/>
              <a:t>New language with the whole package (and more)</a:t>
            </a:r>
          </a:p>
          <a:p>
            <a:pPr lvl="2"/>
            <a:r>
              <a:rPr lang="en-US" dirty="0" smtClean="0"/>
              <a:t>“known” syntax (like Java-</a:t>
            </a:r>
            <a:r>
              <a:rPr lang="en-US" dirty="0" err="1" smtClean="0"/>
              <a:t>ish</a:t>
            </a:r>
            <a:r>
              <a:rPr lang="en-US" dirty="0" smtClean="0"/>
              <a:t>)</a:t>
            </a:r>
          </a:p>
          <a:p>
            <a:pPr lvl="2"/>
            <a:r>
              <a:rPr lang="en-US" dirty="0" smtClean="0"/>
              <a:t>Has communication primitives with CSP semantics</a:t>
            </a:r>
          </a:p>
          <a:p>
            <a:pPr lvl="3"/>
            <a:r>
              <a:rPr lang="en-US" dirty="0" smtClean="0"/>
              <a:t>Synchronous channel communication</a:t>
            </a:r>
          </a:p>
          <a:p>
            <a:pPr lvl="3"/>
            <a:r>
              <a:rPr lang="en-US" dirty="0" smtClean="0"/>
              <a:t>Barriers</a:t>
            </a:r>
          </a:p>
          <a:p>
            <a:pPr lvl="3"/>
            <a:r>
              <a:rPr lang="en-US" dirty="0" smtClean="0"/>
              <a:t>Alternations</a:t>
            </a:r>
          </a:p>
          <a:p>
            <a:pPr lvl="3"/>
            <a:r>
              <a:rPr lang="en-US" dirty="0" smtClean="0"/>
              <a:t>Parallel composition</a:t>
            </a:r>
          </a:p>
          <a:p>
            <a:pPr lvl="3"/>
            <a:r>
              <a:rPr lang="en-US" dirty="0" smtClean="0"/>
              <a:t>Mobility (pi-calculus)</a:t>
            </a:r>
          </a:p>
          <a:p>
            <a:pPr lvl="2"/>
            <a:r>
              <a:rPr lang="en-US" dirty="0" smtClean="0"/>
              <a:t>Has C/Java semantics for all other sequential language constructs</a:t>
            </a:r>
          </a:p>
          <a:p>
            <a:pPr lvl="2"/>
            <a:r>
              <a:rPr lang="en-US" dirty="0" smtClean="0"/>
              <a:t>Has no shared memory abilities/pointers</a:t>
            </a:r>
          </a:p>
          <a:p>
            <a:pPr lvl="2"/>
            <a:r>
              <a:rPr lang="en-US" dirty="0" smtClean="0"/>
              <a:t>Fast runtime system with multi-core scheduler</a:t>
            </a:r>
          </a:p>
          <a:p>
            <a:pPr lvl="3"/>
            <a:endParaRPr lang="en-US" dirty="0" smtClean="0"/>
          </a:p>
          <a:p>
            <a:pPr lvl="2"/>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ext Box 65"/>
          <p:cNvSpPr txBox="1">
            <a:spLocks noChangeArrowheads="1"/>
          </p:cNvSpPr>
          <p:nvPr/>
        </p:nvSpPr>
        <p:spPr bwMode="auto">
          <a:xfrm>
            <a:off x="7486650" y="1736725"/>
            <a:ext cx="1352550" cy="457200"/>
          </a:xfrm>
          <a:prstGeom prst="rect">
            <a:avLst/>
          </a:prstGeom>
          <a:noFill/>
          <a:ln w="9525">
            <a:noFill/>
            <a:miter lim="800000"/>
            <a:headEnd/>
            <a:tailEnd/>
          </a:ln>
        </p:spPr>
        <p:txBody>
          <a:bodyPr wrap="none">
            <a:prstTxWarp prst="textNoShape">
              <a:avLst/>
            </a:prstTxWarp>
            <a:spAutoFit/>
          </a:bodyPr>
          <a:lstStyle/>
          <a:p>
            <a:r>
              <a:rPr lang="en-US"/>
              <a:t>A        B </a:t>
            </a:r>
          </a:p>
        </p:txBody>
      </p:sp>
      <p:sp>
        <p:nvSpPr>
          <p:cNvPr id="13315" name="Rectangle 9"/>
          <p:cNvSpPr>
            <a:spLocks noChangeArrowheads="1"/>
          </p:cNvSpPr>
          <p:nvPr/>
        </p:nvSpPr>
        <p:spPr bwMode="auto">
          <a:xfrm>
            <a:off x="4267200" y="1066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3316" name="Rectangle 8"/>
          <p:cNvSpPr>
            <a:spLocks noChangeArrowheads="1"/>
          </p:cNvSpPr>
          <p:nvPr/>
        </p:nvSpPr>
        <p:spPr bwMode="auto">
          <a:xfrm>
            <a:off x="4114800" y="12192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3317" name="Rectangle 4"/>
          <p:cNvSpPr>
            <a:spLocks noChangeArrowheads="1"/>
          </p:cNvSpPr>
          <p:nvPr/>
        </p:nvSpPr>
        <p:spPr bwMode="auto">
          <a:xfrm>
            <a:off x="8382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b="1" dirty="0" err="1">
                <a:solidFill>
                  <a:schemeClr val="bg1"/>
                </a:solidFill>
              </a:rPr>
              <a:t>ProcessJ</a:t>
            </a:r>
            <a:endParaRPr lang="en-US" sz="1600" b="1" dirty="0">
              <a:solidFill>
                <a:schemeClr val="bg1"/>
              </a:solidFill>
            </a:endParaRPr>
          </a:p>
          <a:p>
            <a:pPr algn="ctr"/>
            <a:r>
              <a:rPr lang="en-US" sz="1600" b="1" dirty="0">
                <a:solidFill>
                  <a:schemeClr val="bg1"/>
                </a:solidFill>
              </a:rPr>
              <a:t>language</a:t>
            </a:r>
            <a:endParaRPr lang="en-US" b="1" dirty="0">
              <a:solidFill>
                <a:schemeClr val="bg1"/>
              </a:solidFill>
            </a:endParaRPr>
          </a:p>
        </p:txBody>
      </p:sp>
      <p:sp>
        <p:nvSpPr>
          <p:cNvPr id="13318" name="Rectangle 6"/>
          <p:cNvSpPr>
            <a:spLocks noChangeArrowheads="1"/>
          </p:cNvSpPr>
          <p:nvPr/>
        </p:nvSpPr>
        <p:spPr bwMode="auto">
          <a:xfrm>
            <a:off x="2438400" y="1447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b="1" dirty="0" err="1">
                <a:solidFill>
                  <a:schemeClr val="bg1"/>
                </a:solidFill>
              </a:rPr>
              <a:t>ProcessJ</a:t>
            </a:r>
            <a:endParaRPr lang="en-US" sz="1600" b="1" dirty="0">
              <a:solidFill>
                <a:schemeClr val="bg1"/>
              </a:solidFill>
            </a:endParaRPr>
          </a:p>
          <a:p>
            <a:pPr algn="ctr"/>
            <a:r>
              <a:rPr lang="en-US" sz="1600" b="1" dirty="0">
                <a:solidFill>
                  <a:schemeClr val="bg1"/>
                </a:solidFill>
              </a:rPr>
              <a:t>compiler</a:t>
            </a:r>
            <a:endParaRPr lang="en-US" b="1" dirty="0">
              <a:solidFill>
                <a:schemeClr val="bg1"/>
              </a:solidFill>
            </a:endParaRPr>
          </a:p>
        </p:txBody>
      </p:sp>
      <p:sp>
        <p:nvSpPr>
          <p:cNvPr id="13319" name="Rectangle 7"/>
          <p:cNvSpPr>
            <a:spLocks noChangeArrowheads="1"/>
          </p:cNvSpPr>
          <p:nvPr/>
        </p:nvSpPr>
        <p:spPr bwMode="auto">
          <a:xfrm>
            <a:off x="3962400" y="14478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t>Runtime</a:t>
            </a:r>
          </a:p>
          <a:p>
            <a:pPr algn="ctr"/>
            <a:r>
              <a:rPr lang="en-US" sz="1600"/>
              <a:t>(ccsp)</a:t>
            </a:r>
            <a:endParaRPr lang="en-US"/>
          </a:p>
        </p:txBody>
      </p:sp>
      <p:sp>
        <p:nvSpPr>
          <p:cNvPr id="13320" name="Rectangle 10"/>
          <p:cNvSpPr>
            <a:spLocks noChangeArrowheads="1"/>
          </p:cNvSpPr>
          <p:nvPr/>
        </p:nvSpPr>
        <p:spPr bwMode="auto">
          <a:xfrm>
            <a:off x="2438400" y="304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IDE/GUI</a:t>
            </a:r>
            <a:endParaRPr lang="en-US"/>
          </a:p>
        </p:txBody>
      </p:sp>
      <p:sp>
        <p:nvSpPr>
          <p:cNvPr id="13321" name="Rectangle 11"/>
          <p:cNvSpPr>
            <a:spLocks noChangeArrowheads="1"/>
          </p:cNvSpPr>
          <p:nvPr/>
        </p:nvSpPr>
        <p:spPr bwMode="auto">
          <a:xfrm>
            <a:off x="6172200" y="304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Process</a:t>
            </a:r>
          </a:p>
          <a:p>
            <a:pPr algn="ctr"/>
            <a:r>
              <a:rPr lang="en-US" sz="1600"/>
              <a:t>repo.</a:t>
            </a:r>
            <a:endParaRPr lang="en-US"/>
          </a:p>
        </p:txBody>
      </p:sp>
      <p:sp>
        <p:nvSpPr>
          <p:cNvPr id="13322" name="Rectangle 12"/>
          <p:cNvSpPr>
            <a:spLocks noChangeArrowheads="1"/>
          </p:cNvSpPr>
          <p:nvPr/>
        </p:nvSpPr>
        <p:spPr bwMode="auto">
          <a:xfrm>
            <a:off x="2667000" y="2667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CSP</a:t>
            </a:r>
          </a:p>
          <a:p>
            <a:pPr algn="ctr"/>
            <a:r>
              <a:rPr lang="en-US" sz="1600"/>
              <a:t>scripts</a:t>
            </a:r>
            <a:endParaRPr lang="en-US"/>
          </a:p>
        </p:txBody>
      </p:sp>
      <p:sp>
        <p:nvSpPr>
          <p:cNvPr id="13323" name="Rectangle 15"/>
          <p:cNvSpPr>
            <a:spLocks noChangeArrowheads="1"/>
          </p:cNvSpPr>
          <p:nvPr/>
        </p:nvSpPr>
        <p:spPr bwMode="auto">
          <a:xfrm>
            <a:off x="8382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Notes</a:t>
            </a:r>
            <a:endParaRPr lang="en-US"/>
          </a:p>
        </p:txBody>
      </p:sp>
      <p:sp>
        <p:nvSpPr>
          <p:cNvPr id="13324" name="Rectangle 16"/>
          <p:cNvSpPr>
            <a:spLocks noChangeArrowheads="1"/>
          </p:cNvSpPr>
          <p:nvPr/>
        </p:nvSpPr>
        <p:spPr bwMode="auto">
          <a:xfrm>
            <a:off x="2438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Learning</a:t>
            </a:r>
          </a:p>
          <a:p>
            <a:pPr algn="ctr"/>
            <a:r>
              <a:rPr lang="en-US" sz="1600"/>
              <a:t>material</a:t>
            </a:r>
            <a:endParaRPr lang="en-US"/>
          </a:p>
        </p:txBody>
      </p:sp>
      <p:sp>
        <p:nvSpPr>
          <p:cNvPr id="13325" name="Rectangle 17"/>
          <p:cNvSpPr>
            <a:spLocks noChangeArrowheads="1"/>
          </p:cNvSpPr>
          <p:nvPr/>
        </p:nvSpPr>
        <p:spPr bwMode="auto">
          <a:xfrm>
            <a:off x="24384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Books</a:t>
            </a:r>
            <a:endParaRPr lang="en-US"/>
          </a:p>
        </p:txBody>
      </p:sp>
      <p:sp>
        <p:nvSpPr>
          <p:cNvPr id="13326" name="Rectangle 18"/>
          <p:cNvSpPr>
            <a:spLocks noChangeArrowheads="1"/>
          </p:cNvSpPr>
          <p:nvPr/>
        </p:nvSpPr>
        <p:spPr bwMode="auto">
          <a:xfrm>
            <a:off x="4038600" y="5715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Lecture</a:t>
            </a:r>
          </a:p>
          <a:p>
            <a:pPr algn="ctr"/>
            <a:r>
              <a:rPr lang="en-US" sz="1600"/>
              <a:t>material</a:t>
            </a:r>
            <a:endParaRPr lang="en-US"/>
          </a:p>
        </p:txBody>
      </p:sp>
      <p:sp>
        <p:nvSpPr>
          <p:cNvPr id="13327" name="Rectangle 19"/>
          <p:cNvSpPr>
            <a:spLocks noChangeArrowheads="1"/>
          </p:cNvSpPr>
          <p:nvPr/>
        </p:nvSpPr>
        <p:spPr bwMode="auto">
          <a:xfrm>
            <a:off x="3962400" y="4572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Course</a:t>
            </a:r>
          </a:p>
          <a:p>
            <a:pPr algn="ctr"/>
            <a:r>
              <a:rPr lang="en-US" sz="1600"/>
              <a:t>templates</a:t>
            </a:r>
            <a:endParaRPr lang="en-US"/>
          </a:p>
        </p:txBody>
      </p:sp>
      <p:sp>
        <p:nvSpPr>
          <p:cNvPr id="13328" name="Rectangle 20"/>
          <p:cNvSpPr>
            <a:spLocks noChangeArrowheads="1"/>
          </p:cNvSpPr>
          <p:nvPr/>
        </p:nvSpPr>
        <p:spPr bwMode="auto">
          <a:xfrm>
            <a:off x="5943600" y="48768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Slides</a:t>
            </a:r>
            <a:endParaRPr lang="en-US"/>
          </a:p>
        </p:txBody>
      </p:sp>
      <p:sp>
        <p:nvSpPr>
          <p:cNvPr id="13329" name="Rectangle 21"/>
          <p:cNvSpPr>
            <a:spLocks noChangeArrowheads="1"/>
          </p:cNvSpPr>
          <p:nvPr/>
        </p:nvSpPr>
        <p:spPr bwMode="auto">
          <a:xfrm>
            <a:off x="5943600" y="58674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Videos</a:t>
            </a:r>
            <a:endParaRPr lang="en-US"/>
          </a:p>
        </p:txBody>
      </p:sp>
      <p:cxnSp>
        <p:nvCxnSpPr>
          <p:cNvPr id="13330" name="AutoShape 22"/>
          <p:cNvCxnSpPr>
            <a:cxnSpLocks noChangeShapeType="1"/>
          </p:cNvCxnSpPr>
          <p:nvPr/>
        </p:nvCxnSpPr>
        <p:spPr bwMode="auto">
          <a:xfrm>
            <a:off x="228600" y="3657600"/>
            <a:ext cx="7010400" cy="1588"/>
          </a:xfrm>
          <a:prstGeom prst="straightConnector1">
            <a:avLst/>
          </a:prstGeom>
          <a:noFill/>
          <a:ln w="22225">
            <a:solidFill>
              <a:schemeClr val="tx1"/>
            </a:solidFill>
            <a:round/>
            <a:headEnd/>
            <a:tailEnd/>
          </a:ln>
        </p:spPr>
      </p:cxnSp>
      <p:sp>
        <p:nvSpPr>
          <p:cNvPr id="13331" name="Rectangle 14"/>
          <p:cNvSpPr>
            <a:spLocks noChangeArrowheads="1"/>
          </p:cNvSpPr>
          <p:nvPr/>
        </p:nvSpPr>
        <p:spPr bwMode="auto">
          <a:xfrm>
            <a:off x="5943600" y="3276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Web tool</a:t>
            </a:r>
          </a:p>
          <a:p>
            <a:pPr algn="ctr"/>
            <a:r>
              <a:rPr lang="en-US" sz="1600"/>
              <a:t>(teaching)</a:t>
            </a:r>
            <a:endParaRPr lang="en-US"/>
          </a:p>
        </p:txBody>
      </p:sp>
      <p:cxnSp>
        <p:nvCxnSpPr>
          <p:cNvPr id="13332" name="AutoShape 23"/>
          <p:cNvCxnSpPr>
            <a:cxnSpLocks noChangeShapeType="1"/>
            <a:stCxn id="13317" idx="3"/>
            <a:endCxn id="13318" idx="1"/>
          </p:cNvCxnSpPr>
          <p:nvPr/>
        </p:nvCxnSpPr>
        <p:spPr bwMode="auto">
          <a:xfrm>
            <a:off x="1828800" y="1828800"/>
            <a:ext cx="609600" cy="0"/>
          </a:xfrm>
          <a:prstGeom prst="straightConnector1">
            <a:avLst/>
          </a:prstGeom>
          <a:noFill/>
          <a:ln w="9525">
            <a:solidFill>
              <a:schemeClr val="tx1"/>
            </a:solidFill>
            <a:prstDash val="dash"/>
            <a:round/>
            <a:headEnd/>
            <a:tailEnd type="triangle" w="med" len="med"/>
          </a:ln>
        </p:spPr>
      </p:cxnSp>
      <p:cxnSp>
        <p:nvCxnSpPr>
          <p:cNvPr id="13333" name="AutoShape 27"/>
          <p:cNvCxnSpPr>
            <a:cxnSpLocks noChangeShapeType="1"/>
            <a:stCxn id="13317" idx="0"/>
            <a:endCxn id="13320" idx="1"/>
          </p:cNvCxnSpPr>
          <p:nvPr/>
        </p:nvCxnSpPr>
        <p:spPr bwMode="auto">
          <a:xfrm rot="-5400000">
            <a:off x="1504950" y="514350"/>
            <a:ext cx="762000" cy="1104900"/>
          </a:xfrm>
          <a:prstGeom prst="bentConnector2">
            <a:avLst/>
          </a:prstGeom>
          <a:noFill/>
          <a:ln w="9525">
            <a:solidFill>
              <a:schemeClr val="tx1"/>
            </a:solidFill>
            <a:prstDash val="dash"/>
            <a:miter lim="800000"/>
            <a:headEnd/>
            <a:tailEnd type="triangle" w="med" len="med"/>
          </a:ln>
        </p:spPr>
      </p:cxnSp>
      <p:cxnSp>
        <p:nvCxnSpPr>
          <p:cNvPr id="13334" name="AutoShape 28"/>
          <p:cNvCxnSpPr>
            <a:cxnSpLocks noChangeShapeType="1"/>
          </p:cNvCxnSpPr>
          <p:nvPr/>
        </p:nvCxnSpPr>
        <p:spPr bwMode="auto">
          <a:xfrm rot="10800000">
            <a:off x="3429000" y="457200"/>
            <a:ext cx="2743200" cy="1588"/>
          </a:xfrm>
          <a:prstGeom prst="straightConnector1">
            <a:avLst/>
          </a:prstGeom>
          <a:noFill/>
          <a:ln w="9525">
            <a:solidFill>
              <a:schemeClr val="tx1"/>
            </a:solidFill>
            <a:round/>
            <a:headEnd/>
            <a:tailEnd type="triangle" w="med" len="med"/>
          </a:ln>
        </p:spPr>
      </p:cxnSp>
      <p:cxnSp>
        <p:nvCxnSpPr>
          <p:cNvPr id="13335" name="AutoShape 29"/>
          <p:cNvCxnSpPr>
            <a:cxnSpLocks noChangeShapeType="1"/>
            <a:stCxn id="13318" idx="3"/>
            <a:endCxn id="13319" idx="1"/>
          </p:cNvCxnSpPr>
          <p:nvPr/>
        </p:nvCxnSpPr>
        <p:spPr bwMode="auto">
          <a:xfrm>
            <a:off x="3429000" y="1828800"/>
            <a:ext cx="533400" cy="0"/>
          </a:xfrm>
          <a:prstGeom prst="straightConnector1">
            <a:avLst/>
          </a:prstGeom>
          <a:noFill/>
          <a:ln w="9525">
            <a:solidFill>
              <a:schemeClr val="tx1"/>
            </a:solidFill>
            <a:round/>
            <a:headEnd/>
            <a:tailEnd type="triangle" w="med" len="med"/>
          </a:ln>
        </p:spPr>
      </p:cxnSp>
      <p:cxnSp>
        <p:nvCxnSpPr>
          <p:cNvPr id="13336" name="AutoShape 30"/>
          <p:cNvCxnSpPr>
            <a:cxnSpLocks noChangeShapeType="1"/>
            <a:stCxn id="13318" idx="2"/>
            <a:endCxn id="13322" idx="0"/>
          </p:cNvCxnSpPr>
          <p:nvPr/>
        </p:nvCxnSpPr>
        <p:spPr bwMode="auto">
          <a:xfrm>
            <a:off x="2933700" y="2209800"/>
            <a:ext cx="228600" cy="457200"/>
          </a:xfrm>
          <a:prstGeom prst="straightConnector1">
            <a:avLst/>
          </a:prstGeom>
          <a:noFill/>
          <a:ln w="9525">
            <a:solidFill>
              <a:schemeClr val="tx1"/>
            </a:solidFill>
            <a:prstDash val="sysDot"/>
            <a:round/>
            <a:headEnd/>
            <a:tailEnd type="triangle" w="med" len="med"/>
          </a:ln>
        </p:spPr>
      </p:cxnSp>
      <p:cxnSp>
        <p:nvCxnSpPr>
          <p:cNvPr id="13337" name="AutoShape 31"/>
          <p:cNvCxnSpPr>
            <a:cxnSpLocks noChangeShapeType="1"/>
            <a:stCxn id="13322" idx="3"/>
            <a:endCxn id="13366" idx="1"/>
          </p:cNvCxnSpPr>
          <p:nvPr/>
        </p:nvCxnSpPr>
        <p:spPr bwMode="auto">
          <a:xfrm>
            <a:off x="3657600" y="3048000"/>
            <a:ext cx="533400" cy="0"/>
          </a:xfrm>
          <a:prstGeom prst="straightConnector1">
            <a:avLst/>
          </a:prstGeom>
          <a:noFill/>
          <a:ln w="9525">
            <a:solidFill>
              <a:schemeClr val="tx1"/>
            </a:solidFill>
            <a:round/>
            <a:headEnd/>
            <a:tailEnd type="triangle" w="med" len="med"/>
          </a:ln>
        </p:spPr>
      </p:cxnSp>
      <p:cxnSp>
        <p:nvCxnSpPr>
          <p:cNvPr id="13338" name="AutoShape 33"/>
          <p:cNvCxnSpPr>
            <a:cxnSpLocks noChangeShapeType="1"/>
          </p:cNvCxnSpPr>
          <p:nvPr/>
        </p:nvCxnSpPr>
        <p:spPr bwMode="auto">
          <a:xfrm flipV="1">
            <a:off x="4724400" y="838200"/>
            <a:ext cx="685800" cy="2209800"/>
          </a:xfrm>
          <a:prstGeom prst="bentConnector2">
            <a:avLst/>
          </a:prstGeom>
          <a:noFill/>
          <a:ln w="9525">
            <a:solidFill>
              <a:schemeClr val="tx1"/>
            </a:solidFill>
            <a:miter lim="800000"/>
            <a:headEnd/>
            <a:tailEnd/>
          </a:ln>
        </p:spPr>
      </p:cxnSp>
      <p:cxnSp>
        <p:nvCxnSpPr>
          <p:cNvPr id="13339" name="AutoShape 34"/>
          <p:cNvCxnSpPr>
            <a:cxnSpLocks noChangeShapeType="1"/>
          </p:cNvCxnSpPr>
          <p:nvPr/>
        </p:nvCxnSpPr>
        <p:spPr bwMode="auto">
          <a:xfrm rot="10800000" flipV="1">
            <a:off x="3429000" y="838200"/>
            <a:ext cx="1981200" cy="1588"/>
          </a:xfrm>
          <a:prstGeom prst="straightConnector1">
            <a:avLst/>
          </a:prstGeom>
          <a:noFill/>
          <a:ln w="9525">
            <a:solidFill>
              <a:schemeClr val="tx1"/>
            </a:solidFill>
            <a:round/>
            <a:headEnd/>
            <a:tailEnd type="triangle" w="med" len="med"/>
          </a:ln>
        </p:spPr>
      </p:cxnSp>
      <p:cxnSp>
        <p:nvCxnSpPr>
          <p:cNvPr id="13340" name="AutoShape 35"/>
          <p:cNvCxnSpPr>
            <a:cxnSpLocks noChangeShapeType="1"/>
            <a:stCxn id="13317" idx="2"/>
            <a:endCxn id="13324" idx="1"/>
          </p:cNvCxnSpPr>
          <p:nvPr/>
        </p:nvCxnSpPr>
        <p:spPr bwMode="auto">
          <a:xfrm rot="16200000" flipH="1">
            <a:off x="514350" y="3028950"/>
            <a:ext cx="2743200" cy="1104900"/>
          </a:xfrm>
          <a:prstGeom prst="bentConnector2">
            <a:avLst/>
          </a:prstGeom>
          <a:noFill/>
          <a:ln w="9525">
            <a:solidFill>
              <a:schemeClr val="tx1"/>
            </a:solidFill>
            <a:prstDash val="dash"/>
            <a:miter lim="800000"/>
            <a:headEnd/>
            <a:tailEnd type="triangle" w="med" len="med"/>
          </a:ln>
        </p:spPr>
      </p:cxnSp>
      <p:cxnSp>
        <p:nvCxnSpPr>
          <p:cNvPr id="13341" name="AutoShape 36"/>
          <p:cNvCxnSpPr>
            <a:cxnSpLocks noChangeShapeType="1"/>
            <a:stCxn id="13324" idx="3"/>
            <a:endCxn id="13327" idx="1"/>
          </p:cNvCxnSpPr>
          <p:nvPr/>
        </p:nvCxnSpPr>
        <p:spPr bwMode="auto">
          <a:xfrm>
            <a:off x="3429000" y="4953000"/>
            <a:ext cx="533400" cy="0"/>
          </a:xfrm>
          <a:prstGeom prst="straightConnector1">
            <a:avLst/>
          </a:prstGeom>
          <a:noFill/>
          <a:ln w="9525">
            <a:solidFill>
              <a:schemeClr val="tx1"/>
            </a:solidFill>
            <a:round/>
            <a:headEnd/>
            <a:tailEnd type="triangle" w="med" len="med"/>
          </a:ln>
        </p:spPr>
      </p:cxnSp>
      <p:cxnSp>
        <p:nvCxnSpPr>
          <p:cNvPr id="13342" name="AutoShape 37"/>
          <p:cNvCxnSpPr>
            <a:cxnSpLocks noChangeShapeType="1"/>
            <a:stCxn id="13324" idx="2"/>
            <a:endCxn id="13323" idx="0"/>
          </p:cNvCxnSpPr>
          <p:nvPr/>
        </p:nvCxnSpPr>
        <p:spPr bwMode="auto">
          <a:xfrm flipH="1">
            <a:off x="1333500" y="5334000"/>
            <a:ext cx="1600200" cy="381000"/>
          </a:xfrm>
          <a:prstGeom prst="straightConnector1">
            <a:avLst/>
          </a:prstGeom>
          <a:noFill/>
          <a:ln w="9525">
            <a:solidFill>
              <a:schemeClr val="tx1"/>
            </a:solidFill>
            <a:prstDash val="dash"/>
            <a:round/>
            <a:headEnd/>
            <a:tailEnd type="triangle" w="med" len="med"/>
          </a:ln>
        </p:spPr>
      </p:cxnSp>
      <p:cxnSp>
        <p:nvCxnSpPr>
          <p:cNvPr id="13343" name="AutoShape 38"/>
          <p:cNvCxnSpPr>
            <a:cxnSpLocks noChangeShapeType="1"/>
            <a:stCxn id="13324" idx="2"/>
            <a:endCxn id="13325" idx="0"/>
          </p:cNvCxnSpPr>
          <p:nvPr/>
        </p:nvCxnSpPr>
        <p:spPr bwMode="auto">
          <a:xfrm>
            <a:off x="2933700" y="5334000"/>
            <a:ext cx="0" cy="381000"/>
          </a:xfrm>
          <a:prstGeom prst="straightConnector1">
            <a:avLst/>
          </a:prstGeom>
          <a:noFill/>
          <a:ln w="9525">
            <a:solidFill>
              <a:schemeClr val="tx1"/>
            </a:solidFill>
            <a:prstDash val="dash"/>
            <a:round/>
            <a:headEnd/>
            <a:tailEnd type="triangle" w="med" len="med"/>
          </a:ln>
        </p:spPr>
      </p:cxnSp>
      <p:cxnSp>
        <p:nvCxnSpPr>
          <p:cNvPr id="13344" name="AutoShape 39"/>
          <p:cNvCxnSpPr>
            <a:cxnSpLocks noChangeShapeType="1"/>
            <a:stCxn id="13324" idx="2"/>
            <a:endCxn id="13326" idx="0"/>
          </p:cNvCxnSpPr>
          <p:nvPr/>
        </p:nvCxnSpPr>
        <p:spPr bwMode="auto">
          <a:xfrm>
            <a:off x="2933700" y="5334000"/>
            <a:ext cx="1600200" cy="381000"/>
          </a:xfrm>
          <a:prstGeom prst="straightConnector1">
            <a:avLst/>
          </a:prstGeom>
          <a:noFill/>
          <a:ln w="9525">
            <a:solidFill>
              <a:schemeClr val="tx1"/>
            </a:solidFill>
            <a:prstDash val="dash"/>
            <a:round/>
            <a:headEnd/>
            <a:tailEnd type="triangle" w="med" len="med"/>
          </a:ln>
        </p:spPr>
      </p:cxnSp>
      <p:cxnSp>
        <p:nvCxnSpPr>
          <p:cNvPr id="13345" name="AutoShape 41"/>
          <p:cNvCxnSpPr>
            <a:cxnSpLocks noChangeShapeType="1"/>
            <a:stCxn id="13328" idx="0"/>
            <a:endCxn id="13331" idx="2"/>
          </p:cNvCxnSpPr>
          <p:nvPr/>
        </p:nvCxnSpPr>
        <p:spPr bwMode="auto">
          <a:xfrm flipV="1">
            <a:off x="6438900" y="4038600"/>
            <a:ext cx="0" cy="838200"/>
          </a:xfrm>
          <a:prstGeom prst="straightConnector1">
            <a:avLst/>
          </a:prstGeom>
          <a:noFill/>
          <a:ln w="9525">
            <a:solidFill>
              <a:schemeClr val="tx1"/>
            </a:solidFill>
            <a:round/>
            <a:headEnd/>
            <a:tailEnd type="triangle" w="med" len="med"/>
          </a:ln>
        </p:spPr>
      </p:cxnSp>
      <p:cxnSp>
        <p:nvCxnSpPr>
          <p:cNvPr id="13346" name="AutoShape 42"/>
          <p:cNvCxnSpPr>
            <a:cxnSpLocks noChangeShapeType="1"/>
            <a:stCxn id="13329" idx="3"/>
          </p:cNvCxnSpPr>
          <p:nvPr/>
        </p:nvCxnSpPr>
        <p:spPr bwMode="auto">
          <a:xfrm flipV="1">
            <a:off x="6934200" y="4495800"/>
            <a:ext cx="228600" cy="1752600"/>
          </a:xfrm>
          <a:prstGeom prst="bentConnector2">
            <a:avLst/>
          </a:prstGeom>
          <a:noFill/>
          <a:ln w="9525">
            <a:solidFill>
              <a:schemeClr val="tx1"/>
            </a:solidFill>
            <a:miter lim="800000"/>
            <a:headEnd/>
            <a:tailEnd/>
          </a:ln>
        </p:spPr>
      </p:cxnSp>
      <p:cxnSp>
        <p:nvCxnSpPr>
          <p:cNvPr id="13347" name="AutoShape 43"/>
          <p:cNvCxnSpPr>
            <a:cxnSpLocks noChangeShapeType="1"/>
          </p:cNvCxnSpPr>
          <p:nvPr/>
        </p:nvCxnSpPr>
        <p:spPr bwMode="auto">
          <a:xfrm rot="5400000" flipH="1">
            <a:off x="6705600" y="4038600"/>
            <a:ext cx="457200" cy="457200"/>
          </a:xfrm>
          <a:prstGeom prst="bentConnector3">
            <a:avLst>
              <a:gd name="adj1" fmla="val 50347"/>
            </a:avLst>
          </a:prstGeom>
          <a:noFill/>
          <a:ln w="9525">
            <a:solidFill>
              <a:schemeClr val="tx1"/>
            </a:solidFill>
            <a:miter lim="800000"/>
            <a:headEnd/>
            <a:tailEnd type="triangle" w="med" len="med"/>
          </a:ln>
        </p:spPr>
      </p:cxnSp>
      <p:cxnSp>
        <p:nvCxnSpPr>
          <p:cNvPr id="13348" name="AutoShape 46"/>
          <p:cNvCxnSpPr>
            <a:cxnSpLocks noChangeShapeType="1"/>
          </p:cNvCxnSpPr>
          <p:nvPr/>
        </p:nvCxnSpPr>
        <p:spPr bwMode="auto">
          <a:xfrm flipV="1">
            <a:off x="5105400" y="4038600"/>
            <a:ext cx="1028700" cy="228600"/>
          </a:xfrm>
          <a:prstGeom prst="bentConnector2">
            <a:avLst/>
          </a:prstGeom>
          <a:noFill/>
          <a:ln w="9525">
            <a:solidFill>
              <a:schemeClr val="tx1"/>
            </a:solidFill>
            <a:miter lim="800000"/>
            <a:headEnd/>
            <a:tailEnd type="triangle" w="med" len="med"/>
          </a:ln>
        </p:spPr>
      </p:cxnSp>
      <p:cxnSp>
        <p:nvCxnSpPr>
          <p:cNvPr id="13349" name="AutoShape 47"/>
          <p:cNvCxnSpPr>
            <a:cxnSpLocks noChangeShapeType="1"/>
            <a:stCxn id="13324" idx="0"/>
          </p:cNvCxnSpPr>
          <p:nvPr/>
        </p:nvCxnSpPr>
        <p:spPr bwMode="auto">
          <a:xfrm rot="-5400000">
            <a:off x="3867150" y="3333750"/>
            <a:ext cx="304800" cy="2171700"/>
          </a:xfrm>
          <a:prstGeom prst="bentConnector2">
            <a:avLst/>
          </a:prstGeom>
          <a:noFill/>
          <a:ln w="9525">
            <a:solidFill>
              <a:schemeClr val="tx1"/>
            </a:solidFill>
            <a:prstDash val="dash"/>
            <a:miter lim="800000"/>
            <a:headEnd/>
            <a:tailEnd/>
          </a:ln>
        </p:spPr>
      </p:cxnSp>
      <p:cxnSp>
        <p:nvCxnSpPr>
          <p:cNvPr id="13350" name="AutoShape 51"/>
          <p:cNvCxnSpPr>
            <a:cxnSpLocks noChangeShapeType="1"/>
            <a:stCxn id="13327" idx="0"/>
          </p:cNvCxnSpPr>
          <p:nvPr/>
        </p:nvCxnSpPr>
        <p:spPr bwMode="auto">
          <a:xfrm rot="-5400000">
            <a:off x="4743450" y="3981450"/>
            <a:ext cx="304800" cy="876300"/>
          </a:xfrm>
          <a:prstGeom prst="bentConnector2">
            <a:avLst/>
          </a:prstGeom>
          <a:noFill/>
          <a:ln w="9525">
            <a:solidFill>
              <a:schemeClr val="tx1"/>
            </a:solidFill>
            <a:prstDash val="dash"/>
            <a:miter lim="800000"/>
            <a:headEnd/>
            <a:tailEnd/>
          </a:ln>
        </p:spPr>
      </p:cxnSp>
      <p:cxnSp>
        <p:nvCxnSpPr>
          <p:cNvPr id="13351" name="AutoShape 52"/>
          <p:cNvCxnSpPr>
            <a:cxnSpLocks noChangeShapeType="1"/>
            <a:stCxn id="13327" idx="3"/>
            <a:endCxn id="13328" idx="1"/>
          </p:cNvCxnSpPr>
          <p:nvPr/>
        </p:nvCxnSpPr>
        <p:spPr bwMode="auto">
          <a:xfrm>
            <a:off x="4953000" y="4953000"/>
            <a:ext cx="990600" cy="304800"/>
          </a:xfrm>
          <a:prstGeom prst="straightConnector1">
            <a:avLst/>
          </a:prstGeom>
          <a:noFill/>
          <a:ln w="9525">
            <a:solidFill>
              <a:schemeClr val="tx1"/>
            </a:solidFill>
            <a:prstDash val="dash"/>
            <a:round/>
            <a:headEnd/>
            <a:tailEnd type="triangle" w="med" len="med"/>
          </a:ln>
        </p:spPr>
      </p:cxnSp>
      <p:cxnSp>
        <p:nvCxnSpPr>
          <p:cNvPr id="13352" name="AutoShape 53"/>
          <p:cNvCxnSpPr>
            <a:cxnSpLocks noChangeShapeType="1"/>
            <a:stCxn id="13327" idx="3"/>
            <a:endCxn id="13329" idx="1"/>
          </p:cNvCxnSpPr>
          <p:nvPr/>
        </p:nvCxnSpPr>
        <p:spPr bwMode="auto">
          <a:xfrm>
            <a:off x="4953000" y="4953000"/>
            <a:ext cx="990600" cy="1295400"/>
          </a:xfrm>
          <a:prstGeom prst="straightConnector1">
            <a:avLst/>
          </a:prstGeom>
          <a:noFill/>
          <a:ln w="9525">
            <a:solidFill>
              <a:schemeClr val="tx1"/>
            </a:solidFill>
            <a:prstDash val="dash"/>
            <a:round/>
            <a:headEnd/>
            <a:tailEnd type="triangle" w="med" len="med"/>
          </a:ln>
        </p:spPr>
      </p:cxnSp>
      <p:cxnSp>
        <p:nvCxnSpPr>
          <p:cNvPr id="13353" name="AutoShape 55"/>
          <p:cNvCxnSpPr>
            <a:cxnSpLocks noChangeShapeType="1"/>
            <a:stCxn id="13326" idx="3"/>
            <a:endCxn id="13328" idx="1"/>
          </p:cNvCxnSpPr>
          <p:nvPr/>
        </p:nvCxnSpPr>
        <p:spPr bwMode="auto">
          <a:xfrm flipV="1">
            <a:off x="5029200" y="5257800"/>
            <a:ext cx="914400" cy="838200"/>
          </a:xfrm>
          <a:prstGeom prst="straightConnector1">
            <a:avLst/>
          </a:prstGeom>
          <a:noFill/>
          <a:ln w="9525">
            <a:solidFill>
              <a:schemeClr val="tx1"/>
            </a:solidFill>
            <a:prstDash val="dash"/>
            <a:round/>
            <a:headEnd/>
            <a:tailEnd type="triangle" w="med" len="med"/>
          </a:ln>
        </p:spPr>
      </p:cxnSp>
      <p:sp>
        <p:nvSpPr>
          <p:cNvPr id="13354" name="Text Box 59"/>
          <p:cNvSpPr txBox="1">
            <a:spLocks noChangeArrowheads="1"/>
          </p:cNvSpPr>
          <p:nvPr/>
        </p:nvSpPr>
        <p:spPr bwMode="auto">
          <a:xfrm rot="-5400000">
            <a:off x="-287338" y="1651001"/>
            <a:ext cx="1489075" cy="457200"/>
          </a:xfrm>
          <a:prstGeom prst="rect">
            <a:avLst/>
          </a:prstGeom>
          <a:noFill/>
          <a:ln w="9525">
            <a:noFill/>
            <a:miter lim="800000"/>
            <a:headEnd/>
            <a:tailEnd/>
          </a:ln>
        </p:spPr>
        <p:txBody>
          <a:bodyPr wrap="none">
            <a:prstTxWarp prst="textNoShape">
              <a:avLst/>
            </a:prstTxWarp>
            <a:spAutoFit/>
          </a:bodyPr>
          <a:lstStyle/>
          <a:p>
            <a:r>
              <a:rPr lang="en-US"/>
              <a:t>Technical</a:t>
            </a:r>
          </a:p>
        </p:txBody>
      </p:sp>
      <p:sp>
        <p:nvSpPr>
          <p:cNvPr id="13355" name="Text Box 60"/>
          <p:cNvSpPr txBox="1">
            <a:spLocks noChangeArrowheads="1"/>
          </p:cNvSpPr>
          <p:nvPr/>
        </p:nvSpPr>
        <p:spPr bwMode="auto">
          <a:xfrm rot="-5400000">
            <a:off x="-431006" y="4693444"/>
            <a:ext cx="1776412" cy="457200"/>
          </a:xfrm>
          <a:prstGeom prst="rect">
            <a:avLst/>
          </a:prstGeom>
          <a:noFill/>
          <a:ln w="9525">
            <a:noFill/>
            <a:miter lim="800000"/>
            <a:headEnd/>
            <a:tailEnd/>
          </a:ln>
        </p:spPr>
        <p:txBody>
          <a:bodyPr wrap="none">
            <a:prstTxWarp prst="textNoShape">
              <a:avLst/>
            </a:prstTxWarp>
            <a:spAutoFit/>
          </a:bodyPr>
          <a:lstStyle/>
          <a:p>
            <a:r>
              <a:rPr lang="en-US"/>
              <a:t>Educational</a:t>
            </a:r>
          </a:p>
        </p:txBody>
      </p:sp>
      <p:cxnSp>
        <p:nvCxnSpPr>
          <p:cNvPr id="13356" name="AutoShape 61"/>
          <p:cNvCxnSpPr>
            <a:cxnSpLocks noChangeShapeType="1"/>
          </p:cNvCxnSpPr>
          <p:nvPr/>
        </p:nvCxnSpPr>
        <p:spPr bwMode="auto">
          <a:xfrm>
            <a:off x="7848600" y="1325563"/>
            <a:ext cx="609600" cy="0"/>
          </a:xfrm>
          <a:prstGeom prst="straightConnector1">
            <a:avLst/>
          </a:prstGeom>
          <a:noFill/>
          <a:ln w="9525">
            <a:solidFill>
              <a:schemeClr val="tx1"/>
            </a:solidFill>
            <a:round/>
            <a:headEnd/>
            <a:tailEnd type="triangle" w="med" len="med"/>
          </a:ln>
        </p:spPr>
      </p:cxnSp>
      <p:sp>
        <p:nvSpPr>
          <p:cNvPr id="13357" name="Text Box 62"/>
          <p:cNvSpPr txBox="1">
            <a:spLocks noChangeArrowheads="1"/>
          </p:cNvSpPr>
          <p:nvPr/>
        </p:nvSpPr>
        <p:spPr bwMode="auto">
          <a:xfrm>
            <a:off x="7486650" y="1096963"/>
            <a:ext cx="1354138" cy="369332"/>
          </a:xfrm>
          <a:prstGeom prst="rect">
            <a:avLst/>
          </a:prstGeom>
          <a:noFill/>
          <a:ln w="9525">
            <a:noFill/>
            <a:miter lim="800000"/>
            <a:headEnd/>
            <a:tailEnd/>
          </a:ln>
        </p:spPr>
        <p:txBody>
          <a:bodyPr wrap="square">
            <a:prstTxWarp prst="textNoShape">
              <a:avLst/>
            </a:prstTxWarp>
            <a:spAutoFit/>
          </a:bodyPr>
          <a:lstStyle/>
          <a:p>
            <a:r>
              <a:rPr lang="en-US" dirty="0"/>
              <a:t>A        B </a:t>
            </a:r>
          </a:p>
        </p:txBody>
      </p:sp>
      <p:sp>
        <p:nvSpPr>
          <p:cNvPr id="13358" name="Text Box 63"/>
          <p:cNvSpPr txBox="1">
            <a:spLocks noChangeArrowheads="1"/>
          </p:cNvSpPr>
          <p:nvPr/>
        </p:nvSpPr>
        <p:spPr bwMode="auto">
          <a:xfrm>
            <a:off x="7696200" y="1401763"/>
            <a:ext cx="793750" cy="274637"/>
          </a:xfrm>
          <a:prstGeom prst="rect">
            <a:avLst/>
          </a:prstGeom>
          <a:noFill/>
          <a:ln w="9525">
            <a:noFill/>
            <a:miter lim="800000"/>
            <a:headEnd/>
            <a:tailEnd/>
          </a:ln>
        </p:spPr>
        <p:txBody>
          <a:bodyPr wrap="none">
            <a:prstTxWarp prst="textNoShape">
              <a:avLst/>
            </a:prstTxWarp>
            <a:spAutoFit/>
          </a:bodyPr>
          <a:lstStyle/>
          <a:p>
            <a:r>
              <a:rPr lang="en-US" sz="1200"/>
              <a:t>B uses A</a:t>
            </a:r>
            <a:endParaRPr lang="en-US"/>
          </a:p>
        </p:txBody>
      </p:sp>
      <p:cxnSp>
        <p:nvCxnSpPr>
          <p:cNvPr id="13359" name="AutoShape 64"/>
          <p:cNvCxnSpPr>
            <a:cxnSpLocks noChangeShapeType="1"/>
          </p:cNvCxnSpPr>
          <p:nvPr/>
        </p:nvCxnSpPr>
        <p:spPr bwMode="auto">
          <a:xfrm>
            <a:off x="7848600" y="1965325"/>
            <a:ext cx="609600" cy="0"/>
          </a:xfrm>
          <a:prstGeom prst="straightConnector1">
            <a:avLst/>
          </a:prstGeom>
          <a:noFill/>
          <a:ln w="9525">
            <a:solidFill>
              <a:schemeClr val="tx1"/>
            </a:solidFill>
            <a:prstDash val="sysDot"/>
            <a:round/>
            <a:headEnd/>
            <a:tailEnd type="triangle" w="med" len="med"/>
          </a:ln>
        </p:spPr>
      </p:cxnSp>
      <p:sp>
        <p:nvSpPr>
          <p:cNvPr id="13360" name="Text Box 66"/>
          <p:cNvSpPr txBox="1">
            <a:spLocks noChangeArrowheads="1"/>
          </p:cNvSpPr>
          <p:nvPr/>
        </p:nvSpPr>
        <p:spPr bwMode="auto">
          <a:xfrm>
            <a:off x="7651750" y="2041525"/>
            <a:ext cx="920750" cy="274638"/>
          </a:xfrm>
          <a:prstGeom prst="rect">
            <a:avLst/>
          </a:prstGeom>
          <a:noFill/>
          <a:ln w="9525">
            <a:noFill/>
            <a:miter lim="800000"/>
            <a:headEnd/>
            <a:tailEnd/>
          </a:ln>
        </p:spPr>
        <p:txBody>
          <a:bodyPr wrap="none">
            <a:prstTxWarp prst="textNoShape">
              <a:avLst/>
            </a:prstTxWarp>
            <a:spAutoFit/>
          </a:bodyPr>
          <a:lstStyle/>
          <a:p>
            <a:r>
              <a:rPr lang="en-US" sz="1200"/>
              <a:t>A makes B</a:t>
            </a:r>
            <a:endParaRPr lang="en-US"/>
          </a:p>
        </p:txBody>
      </p:sp>
      <p:sp>
        <p:nvSpPr>
          <p:cNvPr id="13361" name="Text Box 67"/>
          <p:cNvSpPr txBox="1">
            <a:spLocks noChangeArrowheads="1"/>
          </p:cNvSpPr>
          <p:nvPr/>
        </p:nvSpPr>
        <p:spPr bwMode="auto">
          <a:xfrm>
            <a:off x="7486650" y="2316163"/>
            <a:ext cx="1352550" cy="457200"/>
          </a:xfrm>
          <a:prstGeom prst="rect">
            <a:avLst/>
          </a:prstGeom>
          <a:noFill/>
          <a:ln w="9525">
            <a:noFill/>
            <a:miter lim="800000"/>
            <a:headEnd/>
            <a:tailEnd/>
          </a:ln>
        </p:spPr>
        <p:txBody>
          <a:bodyPr wrap="none">
            <a:prstTxWarp prst="textNoShape">
              <a:avLst/>
            </a:prstTxWarp>
            <a:spAutoFit/>
          </a:bodyPr>
          <a:lstStyle/>
          <a:p>
            <a:r>
              <a:rPr lang="en-US"/>
              <a:t>A        B </a:t>
            </a:r>
          </a:p>
        </p:txBody>
      </p:sp>
      <p:cxnSp>
        <p:nvCxnSpPr>
          <p:cNvPr id="13362" name="AutoShape 68"/>
          <p:cNvCxnSpPr>
            <a:cxnSpLocks noChangeShapeType="1"/>
          </p:cNvCxnSpPr>
          <p:nvPr/>
        </p:nvCxnSpPr>
        <p:spPr bwMode="auto">
          <a:xfrm>
            <a:off x="7848600" y="2544763"/>
            <a:ext cx="609600" cy="0"/>
          </a:xfrm>
          <a:prstGeom prst="straightConnector1">
            <a:avLst/>
          </a:prstGeom>
          <a:noFill/>
          <a:ln w="9525">
            <a:solidFill>
              <a:schemeClr val="tx1"/>
            </a:solidFill>
            <a:prstDash val="dash"/>
            <a:round/>
            <a:headEnd/>
            <a:tailEnd type="triangle" w="med" len="med"/>
          </a:ln>
        </p:spPr>
      </p:cxnSp>
      <p:sp>
        <p:nvSpPr>
          <p:cNvPr id="13363" name="Text Box 69"/>
          <p:cNvSpPr txBox="1">
            <a:spLocks noChangeArrowheads="1"/>
          </p:cNvSpPr>
          <p:nvPr/>
        </p:nvSpPr>
        <p:spPr bwMode="auto">
          <a:xfrm>
            <a:off x="7499350" y="2620963"/>
            <a:ext cx="1250950" cy="274637"/>
          </a:xfrm>
          <a:prstGeom prst="rect">
            <a:avLst/>
          </a:prstGeom>
          <a:noFill/>
          <a:ln w="9525">
            <a:noFill/>
            <a:miter lim="800000"/>
            <a:headEnd/>
            <a:tailEnd/>
          </a:ln>
        </p:spPr>
        <p:txBody>
          <a:bodyPr wrap="none">
            <a:prstTxWarp prst="textNoShape">
              <a:avLst/>
            </a:prstTxWarp>
            <a:spAutoFit/>
          </a:bodyPr>
          <a:lstStyle/>
          <a:p>
            <a:r>
              <a:rPr lang="en-US" sz="1200"/>
              <a:t>B is based on A</a:t>
            </a:r>
            <a:endParaRPr lang="en-US"/>
          </a:p>
        </p:txBody>
      </p:sp>
      <p:sp>
        <p:nvSpPr>
          <p:cNvPr id="13364" name="Rectangle 70"/>
          <p:cNvSpPr>
            <a:spLocks noChangeArrowheads="1"/>
          </p:cNvSpPr>
          <p:nvPr/>
        </p:nvSpPr>
        <p:spPr bwMode="auto">
          <a:xfrm>
            <a:off x="1447800" y="26670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Executable</a:t>
            </a:r>
            <a:endParaRPr lang="en-US"/>
          </a:p>
        </p:txBody>
      </p:sp>
      <p:cxnSp>
        <p:nvCxnSpPr>
          <p:cNvPr id="13365" name="AutoShape 71"/>
          <p:cNvCxnSpPr>
            <a:cxnSpLocks noChangeShapeType="1"/>
            <a:stCxn id="13318" idx="2"/>
            <a:endCxn id="13364" idx="0"/>
          </p:cNvCxnSpPr>
          <p:nvPr/>
        </p:nvCxnSpPr>
        <p:spPr bwMode="auto">
          <a:xfrm flipH="1">
            <a:off x="1943100" y="2209800"/>
            <a:ext cx="990600" cy="457200"/>
          </a:xfrm>
          <a:prstGeom prst="straightConnector1">
            <a:avLst/>
          </a:prstGeom>
          <a:noFill/>
          <a:ln w="9525">
            <a:solidFill>
              <a:schemeClr val="tx1"/>
            </a:solidFill>
            <a:prstDash val="sysDot"/>
            <a:round/>
            <a:headEnd/>
            <a:tailEnd type="triangle" w="med" len="med"/>
          </a:ln>
        </p:spPr>
      </p:cxnSp>
      <p:sp>
        <p:nvSpPr>
          <p:cNvPr id="13366" name="Rectangle 13"/>
          <p:cNvSpPr>
            <a:spLocks noChangeArrowheads="1"/>
          </p:cNvSpPr>
          <p:nvPr/>
        </p:nvSpPr>
        <p:spPr bwMode="auto">
          <a:xfrm>
            <a:off x="4191000" y="2667000"/>
            <a:ext cx="990600" cy="7620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r>
              <a:rPr lang="en-US" sz="1600"/>
              <a:t>FDR</a:t>
            </a:r>
            <a:br>
              <a:rPr lang="en-US" sz="1600"/>
            </a:br>
            <a:r>
              <a:rPr lang="en-US" sz="1600"/>
              <a:t>verifier</a:t>
            </a:r>
            <a:endParaRPr lang="en-US"/>
          </a:p>
        </p:txBody>
      </p:sp>
      <p:cxnSp>
        <p:nvCxnSpPr>
          <p:cNvPr id="13367" name="AutoShape 72"/>
          <p:cNvCxnSpPr>
            <a:cxnSpLocks noChangeShapeType="1"/>
            <a:stCxn id="13318" idx="0"/>
            <a:endCxn id="13320" idx="2"/>
          </p:cNvCxnSpPr>
          <p:nvPr/>
        </p:nvCxnSpPr>
        <p:spPr bwMode="auto">
          <a:xfrm flipV="1">
            <a:off x="2933700" y="1066800"/>
            <a:ext cx="0" cy="381000"/>
          </a:xfrm>
          <a:prstGeom prst="straightConnector1">
            <a:avLst/>
          </a:prstGeom>
          <a:noFill/>
          <a:ln w="9525">
            <a:solidFill>
              <a:schemeClr val="tx1"/>
            </a:solidFill>
            <a:round/>
            <a:headEnd/>
            <a:tailEnd type="triangle" w="med" len="med"/>
          </a:ln>
        </p:spPr>
      </p:cxnSp>
      <p:cxnSp>
        <p:nvCxnSpPr>
          <p:cNvPr id="13368" name="AutoShape 74"/>
          <p:cNvCxnSpPr>
            <a:cxnSpLocks noChangeShapeType="1"/>
            <a:stCxn id="13318" idx="2"/>
          </p:cNvCxnSpPr>
          <p:nvPr/>
        </p:nvCxnSpPr>
        <p:spPr bwMode="auto">
          <a:xfrm>
            <a:off x="2933700" y="2209800"/>
            <a:ext cx="3162300" cy="457200"/>
          </a:xfrm>
          <a:prstGeom prst="straightConnector1">
            <a:avLst/>
          </a:prstGeom>
          <a:noFill/>
          <a:ln w="9525">
            <a:solidFill>
              <a:schemeClr val="tx1"/>
            </a:solidFill>
            <a:round/>
            <a:headEnd/>
            <a:tailEnd/>
          </a:ln>
        </p:spPr>
      </p:cxnSp>
      <p:cxnSp>
        <p:nvCxnSpPr>
          <p:cNvPr id="13369" name="AutoShape 75"/>
          <p:cNvCxnSpPr>
            <a:cxnSpLocks noChangeShapeType="1"/>
          </p:cNvCxnSpPr>
          <p:nvPr/>
        </p:nvCxnSpPr>
        <p:spPr bwMode="auto">
          <a:xfrm>
            <a:off x="6096000" y="2667000"/>
            <a:ext cx="1588" cy="609600"/>
          </a:xfrm>
          <a:prstGeom prst="straightConnector1">
            <a:avLst/>
          </a:prstGeom>
          <a:noFill/>
          <a:ln w="9525">
            <a:solidFill>
              <a:schemeClr val="tx1"/>
            </a:solidFill>
            <a:round/>
            <a:headEnd/>
            <a:tailEnd type="triangle" w="med" len="med"/>
          </a:ln>
        </p:spPr>
      </p:cxnSp>
      <p:cxnSp>
        <p:nvCxnSpPr>
          <p:cNvPr id="13370" name="AutoShape 76"/>
          <p:cNvCxnSpPr>
            <a:cxnSpLocks noChangeShapeType="1"/>
          </p:cNvCxnSpPr>
          <p:nvPr/>
        </p:nvCxnSpPr>
        <p:spPr bwMode="auto">
          <a:xfrm rot="5400000">
            <a:off x="5676901" y="2171700"/>
            <a:ext cx="2209800" cy="3175"/>
          </a:xfrm>
          <a:prstGeom prst="straightConnector1">
            <a:avLst/>
          </a:prstGeom>
          <a:noFill/>
          <a:ln w="9525">
            <a:solidFill>
              <a:schemeClr val="tx1"/>
            </a:solidFill>
            <a:round/>
            <a:headEnd/>
            <a:tailEnd type="triangle" w="med" len="med"/>
          </a:ln>
        </p:spPr>
      </p:cxnSp>
      <p:cxnSp>
        <p:nvCxnSpPr>
          <p:cNvPr id="13371" name="AutoShape 77"/>
          <p:cNvCxnSpPr>
            <a:cxnSpLocks noChangeShapeType="1"/>
            <a:stCxn id="13326" idx="3"/>
            <a:endCxn id="13329" idx="1"/>
          </p:cNvCxnSpPr>
          <p:nvPr/>
        </p:nvCxnSpPr>
        <p:spPr bwMode="auto">
          <a:xfrm>
            <a:off x="5029200" y="6096000"/>
            <a:ext cx="914400" cy="152400"/>
          </a:xfrm>
          <a:prstGeom prst="straightConnector1">
            <a:avLst/>
          </a:prstGeom>
          <a:noFill/>
          <a:ln w="9525">
            <a:solidFill>
              <a:schemeClr val="tx1"/>
            </a:solidFill>
            <a:prstDash val="dash"/>
            <a:round/>
            <a:headEnd/>
            <a:tailEnd type="triangle" w="med" len="med"/>
          </a:ln>
        </p:spPr>
      </p:cxnSp>
      <p:sp>
        <p:nvSpPr>
          <p:cNvPr id="13372" name="Rectangle 78"/>
          <p:cNvSpPr>
            <a:spLocks noChangeArrowheads="1"/>
          </p:cNvSpPr>
          <p:nvPr/>
        </p:nvSpPr>
        <p:spPr bwMode="auto">
          <a:xfrm>
            <a:off x="7620000" y="3352800"/>
            <a:ext cx="990600" cy="2286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3373" name="Text Box 79"/>
          <p:cNvSpPr txBox="1">
            <a:spLocks noChangeArrowheads="1"/>
          </p:cNvSpPr>
          <p:nvPr/>
        </p:nvSpPr>
        <p:spPr bwMode="auto">
          <a:xfrm>
            <a:off x="7696200" y="3581400"/>
            <a:ext cx="877888" cy="646113"/>
          </a:xfrm>
          <a:prstGeom prst="rect">
            <a:avLst/>
          </a:prstGeom>
          <a:noFill/>
          <a:ln w="9525">
            <a:noFill/>
            <a:miter lim="800000"/>
            <a:headEnd/>
            <a:tailEnd/>
          </a:ln>
        </p:spPr>
        <p:txBody>
          <a:bodyPr wrap="none">
            <a:prstTxWarp prst="textNoShape">
              <a:avLst/>
            </a:prstTxWarp>
            <a:spAutoFit/>
          </a:bodyPr>
          <a:lstStyle/>
          <a:p>
            <a:r>
              <a:rPr lang="en-US" sz="1200"/>
              <a:t>New parts</a:t>
            </a:r>
          </a:p>
          <a:p>
            <a:endParaRPr lang="en-US"/>
          </a:p>
        </p:txBody>
      </p:sp>
      <p:sp>
        <p:nvSpPr>
          <p:cNvPr id="13374" name="Rectangle 80"/>
          <p:cNvSpPr>
            <a:spLocks noChangeArrowheads="1"/>
          </p:cNvSpPr>
          <p:nvPr/>
        </p:nvSpPr>
        <p:spPr bwMode="auto">
          <a:xfrm>
            <a:off x="7620000" y="4191000"/>
            <a:ext cx="990600" cy="228600"/>
          </a:xfrm>
          <a:prstGeom prst="rect">
            <a:avLst/>
          </a:prstGeom>
          <a:solidFill>
            <a:srgbClr val="C0C0C0"/>
          </a:solidFill>
          <a:ln w="9525">
            <a:solidFill>
              <a:schemeClr val="tx1"/>
            </a:solidFill>
            <a:miter lim="800000"/>
            <a:headEnd/>
            <a:tailEnd/>
          </a:ln>
        </p:spPr>
        <p:txBody>
          <a:bodyPr wrap="none" anchor="ctr">
            <a:prstTxWarp prst="textNoShape">
              <a:avLst/>
            </a:prstTxWarp>
          </a:bodyPr>
          <a:lstStyle/>
          <a:p>
            <a:pPr algn="ctr"/>
            <a:endParaRPr lang="en-US"/>
          </a:p>
        </p:txBody>
      </p:sp>
      <p:sp>
        <p:nvSpPr>
          <p:cNvPr id="13375" name="Text Box 81"/>
          <p:cNvSpPr txBox="1">
            <a:spLocks noChangeArrowheads="1"/>
          </p:cNvSpPr>
          <p:nvPr/>
        </p:nvSpPr>
        <p:spPr bwMode="auto">
          <a:xfrm>
            <a:off x="7696200" y="4419600"/>
            <a:ext cx="760413" cy="457200"/>
          </a:xfrm>
          <a:prstGeom prst="rect">
            <a:avLst/>
          </a:prstGeom>
          <a:noFill/>
          <a:ln w="9525">
            <a:noFill/>
            <a:miter lim="800000"/>
            <a:headEnd/>
            <a:tailEnd/>
          </a:ln>
        </p:spPr>
        <p:txBody>
          <a:bodyPr wrap="none">
            <a:prstTxWarp prst="textNoShape">
              <a:avLst/>
            </a:prstTxWarp>
            <a:spAutoFit/>
          </a:bodyPr>
          <a:lstStyle/>
          <a:p>
            <a:r>
              <a:rPr lang="en-US" sz="1200"/>
              <a:t>Existing </a:t>
            </a:r>
            <a:br>
              <a:rPr lang="en-US" sz="1200"/>
            </a:br>
            <a:r>
              <a:rPr lang="en-US" sz="1200"/>
              <a:t>tools</a:t>
            </a:r>
            <a:endParaRPr lang="en-US"/>
          </a:p>
        </p:txBody>
      </p:sp>
      <p:cxnSp>
        <p:nvCxnSpPr>
          <p:cNvPr id="13376" name="AutoShape 84"/>
          <p:cNvCxnSpPr>
            <a:cxnSpLocks noChangeShapeType="1"/>
          </p:cNvCxnSpPr>
          <p:nvPr/>
        </p:nvCxnSpPr>
        <p:spPr bwMode="auto">
          <a:xfrm>
            <a:off x="7391400" y="304800"/>
            <a:ext cx="0" cy="6324600"/>
          </a:xfrm>
          <a:prstGeom prst="straightConnector1">
            <a:avLst/>
          </a:prstGeom>
          <a:noFill/>
          <a:ln w="9525">
            <a:solidFill>
              <a:schemeClr val="tx1"/>
            </a:solidFill>
            <a:round/>
            <a:headEnd/>
            <a:tailEnd/>
          </a:ln>
        </p:spPr>
      </p:cxnSp>
      <p:sp>
        <p:nvSpPr>
          <p:cNvPr id="13377" name="Text Box 85"/>
          <p:cNvSpPr txBox="1">
            <a:spLocks noChangeArrowheads="1"/>
          </p:cNvSpPr>
          <p:nvPr/>
        </p:nvSpPr>
        <p:spPr bwMode="auto">
          <a:xfrm>
            <a:off x="7486650" y="304800"/>
            <a:ext cx="1354138" cy="457200"/>
          </a:xfrm>
          <a:prstGeom prst="rect">
            <a:avLst/>
          </a:prstGeom>
          <a:noFill/>
          <a:ln w="9525">
            <a:noFill/>
            <a:miter lim="800000"/>
            <a:headEnd/>
            <a:tailEnd/>
          </a:ln>
        </p:spPr>
        <p:txBody>
          <a:bodyPr wrap="none">
            <a:prstTxWarp prst="textNoShape">
              <a:avLst/>
            </a:prstTxWarp>
            <a:spAutoFit/>
          </a:bodyPr>
          <a:lstStyle/>
          <a:p>
            <a:r>
              <a:rPr lang="en-US" u="sng"/>
              <a:t>Legends</a:t>
            </a:r>
          </a:p>
        </p:txBody>
      </p:sp>
      <p:sp>
        <p:nvSpPr>
          <p:cNvPr id="13378" name="Rectangle 11"/>
          <p:cNvSpPr>
            <a:spLocks noChangeArrowheads="1"/>
          </p:cNvSpPr>
          <p:nvPr/>
        </p:nvSpPr>
        <p:spPr bwMode="auto">
          <a:xfrm>
            <a:off x="5638800" y="1371600"/>
            <a:ext cx="990600" cy="762000"/>
          </a:xfrm>
          <a:prstGeom prst="rect">
            <a:avLst/>
          </a:prstGeom>
          <a:solidFill>
            <a:schemeClr val="accent1"/>
          </a:solidFill>
          <a:ln w="9525">
            <a:solidFill>
              <a:schemeClr val="tx1"/>
            </a:solidFill>
            <a:miter lim="800000"/>
            <a:headEnd/>
            <a:tailEnd/>
          </a:ln>
        </p:spPr>
        <p:txBody>
          <a:bodyPr wrap="none" anchor="ctr">
            <a:prstTxWarp prst="textNoShape">
              <a:avLst/>
            </a:prstTxWarp>
          </a:bodyPr>
          <a:lstStyle/>
          <a:p>
            <a:pPr algn="ctr"/>
            <a:r>
              <a:rPr lang="en-US" sz="1600"/>
              <a:t>Cloud</a:t>
            </a:r>
          </a:p>
          <a:p>
            <a:pPr algn="ctr"/>
            <a:r>
              <a:rPr lang="en-US" sz="1600"/>
              <a:t>storage</a:t>
            </a:r>
            <a:endParaRPr lang="en-US"/>
          </a:p>
        </p:txBody>
      </p:sp>
      <p:cxnSp>
        <p:nvCxnSpPr>
          <p:cNvPr id="13379" name="AutoShape 34"/>
          <p:cNvCxnSpPr>
            <a:cxnSpLocks noChangeShapeType="1"/>
          </p:cNvCxnSpPr>
          <p:nvPr/>
        </p:nvCxnSpPr>
        <p:spPr bwMode="auto">
          <a:xfrm rot="10800000">
            <a:off x="3429000" y="635000"/>
            <a:ext cx="2362200" cy="1588"/>
          </a:xfrm>
          <a:prstGeom prst="straightConnector1">
            <a:avLst/>
          </a:prstGeom>
          <a:noFill/>
          <a:ln w="9525">
            <a:solidFill>
              <a:schemeClr val="tx1"/>
            </a:solidFill>
            <a:round/>
            <a:headEnd/>
            <a:tailEnd type="triangle" w="med" len="med"/>
          </a:ln>
        </p:spPr>
      </p:cxnSp>
      <p:cxnSp>
        <p:nvCxnSpPr>
          <p:cNvPr id="13380" name="AutoShape 76"/>
          <p:cNvCxnSpPr>
            <a:cxnSpLocks noChangeShapeType="1"/>
          </p:cNvCxnSpPr>
          <p:nvPr/>
        </p:nvCxnSpPr>
        <p:spPr bwMode="auto">
          <a:xfrm rot="5400000">
            <a:off x="5415757" y="1005681"/>
            <a:ext cx="749300" cy="1587"/>
          </a:xfrm>
          <a:prstGeom prst="straightConnector1">
            <a:avLst/>
          </a:prstGeom>
          <a:noFill/>
          <a:ln w="9525">
            <a:solidFill>
              <a:schemeClr val="tx1"/>
            </a:solidFill>
            <a:round/>
            <a:headEnd/>
            <a:tailEnd type="triangle" w="med" len="med"/>
          </a:ln>
        </p:spPr>
      </p:cxnSp>
      <p:cxnSp>
        <p:nvCxnSpPr>
          <p:cNvPr id="13381" name="AutoShape 72"/>
          <p:cNvCxnSpPr>
            <a:cxnSpLocks noChangeShapeType="1"/>
          </p:cNvCxnSpPr>
          <p:nvPr/>
        </p:nvCxnSpPr>
        <p:spPr bwMode="auto">
          <a:xfrm rot="5400000" flipH="1" flipV="1">
            <a:off x="5753101" y="2705100"/>
            <a:ext cx="1143000" cy="3175"/>
          </a:xfrm>
          <a:prstGeom prst="straightConnector1">
            <a:avLst/>
          </a:prstGeom>
          <a:noFill/>
          <a:ln w="9525">
            <a:solidFill>
              <a:schemeClr val="tx1"/>
            </a:solidFill>
            <a:round/>
            <a:headEnd/>
            <a:tailEnd type="triangle" w="med" len="med"/>
          </a:ln>
        </p:spPr>
      </p:cxn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1915</TotalTime>
  <Words>3639</Words>
  <Application>Microsoft Macintosh PowerPoint</Application>
  <PresentationFormat>On-screen Show (4:3)</PresentationFormat>
  <Paragraphs>713</Paragraphs>
  <Slides>62</Slides>
  <Notes>1</Notes>
  <HiddenSlides>2</HiddenSlides>
  <MMClips>0</MMClips>
  <ScaleCrop>false</ScaleCrop>
  <HeadingPairs>
    <vt:vector size="4" baseType="variant">
      <vt:variant>
        <vt:lpstr>Design Template</vt:lpstr>
      </vt:variant>
      <vt:variant>
        <vt:i4>1</vt:i4>
      </vt:variant>
      <vt:variant>
        <vt:lpstr>Slide Titles</vt:lpstr>
      </vt:variant>
      <vt:variant>
        <vt:i4>62</vt:i4>
      </vt:variant>
    </vt:vector>
  </HeadingPairs>
  <TitlesOfParts>
    <vt:vector size="63" baseType="lpstr">
      <vt:lpstr>Breeze</vt:lpstr>
      <vt:lpstr>ProcessJ: A Possible Future of Process-Oriented Design</vt:lpstr>
      <vt:lpstr>What do we have to do ….</vt:lpstr>
      <vt:lpstr>What do we have to do ….</vt:lpstr>
      <vt:lpstr>Slide 4</vt:lpstr>
      <vt:lpstr>Slide 5</vt:lpstr>
      <vt:lpstr>New Language (again)</vt:lpstr>
      <vt:lpstr>New Language (again)</vt:lpstr>
      <vt:lpstr>New Language (again)</vt:lpstr>
      <vt:lpstr>Slide 9</vt:lpstr>
      <vt:lpstr>Slide 10</vt:lpstr>
      <vt:lpstr>Education is Everything</vt:lpstr>
      <vt:lpstr>Language is Everything</vt:lpstr>
      <vt:lpstr>Programming Language is Everything</vt:lpstr>
      <vt:lpstr>The Wrong Debate(s)!</vt:lpstr>
      <vt:lpstr>Race[condition]ism!</vt:lpstr>
      <vt:lpstr>Special Sequential Interests</vt:lpstr>
      <vt:lpstr>Process-Oriented Abstraction is Everything</vt:lpstr>
      <vt:lpstr>Process-Oriented Design Makes All the Difference</vt:lpstr>
      <vt:lpstr>ProcessJ is Everything</vt:lpstr>
      <vt:lpstr>Timing is Everything</vt:lpstr>
      <vt:lpstr>Context is Everything (from the Ironman draft)</vt:lpstr>
      <vt:lpstr>From a Research Perspective</vt:lpstr>
      <vt:lpstr>Slide 23</vt:lpstr>
      <vt:lpstr>Support is Everything</vt:lpstr>
      <vt:lpstr>Slide 25</vt:lpstr>
      <vt:lpstr>ProcessJ Language </vt:lpstr>
      <vt:lpstr>ProcessJ Language</vt:lpstr>
      <vt:lpstr>ProcessJ Example</vt:lpstr>
      <vt:lpstr>ProcessJ Example</vt:lpstr>
      <vt:lpstr>ProcessJ Example</vt:lpstr>
      <vt:lpstr>ProcessJ Example</vt:lpstr>
      <vt:lpstr>ProcessJ Example</vt:lpstr>
      <vt:lpstr>ProcessJ Example</vt:lpstr>
      <vt:lpstr>ProcessJ Example</vt:lpstr>
      <vt:lpstr>ProcessJ Example</vt:lpstr>
      <vt:lpstr>ProcessJ Example</vt:lpstr>
      <vt:lpstr>ProcessJ Example</vt:lpstr>
      <vt:lpstr>ProcessJ Example</vt:lpstr>
      <vt:lpstr>ProcessJ Example</vt:lpstr>
      <vt:lpstr>ProcessJ Example</vt:lpstr>
      <vt:lpstr>Slide 41</vt:lpstr>
      <vt:lpstr>ProcessJ Compiler </vt:lpstr>
      <vt:lpstr>Slide 43</vt:lpstr>
      <vt:lpstr>GUI for ProcessJ</vt:lpstr>
      <vt:lpstr>GUI for ProcessJ</vt:lpstr>
      <vt:lpstr>GUI – Visual occam</vt:lpstr>
      <vt:lpstr>Slide 47</vt:lpstr>
      <vt:lpstr>ProcessJ Process Repository</vt:lpstr>
      <vt:lpstr>Slide 49</vt:lpstr>
      <vt:lpstr>Cloud Storage</vt:lpstr>
      <vt:lpstr>Slide 51</vt:lpstr>
      <vt:lpstr>ProcessJ Online Teaching Tool</vt:lpstr>
      <vt:lpstr>ProcessJ Online Teaching Tool</vt:lpstr>
      <vt:lpstr>Aliasing Issues </vt:lpstr>
      <vt:lpstr>Us and Them  (The Environment)</vt:lpstr>
      <vt:lpstr>Us and Them  (The Environment)</vt:lpstr>
      <vt:lpstr>Us and Them  (The Environment)</vt:lpstr>
      <vt:lpstr>Us and Them  (The Environment)</vt:lpstr>
      <vt:lpstr>Us and Them  (The Environment)</vt:lpstr>
      <vt:lpstr>Us and Them  (The Environment)</vt:lpstr>
      <vt:lpstr>Us and Them  (The Environment)</vt:lpstr>
      <vt:lpstr>Slide 62</vt:lpstr>
    </vt:vector>
  </TitlesOfParts>
  <Company>Vassar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ProcessJ: A Possible Future of Process-Oriented Design</dc:title>
  <dc:creator>Marc Smith</dc:creator>
  <cp:lastModifiedBy>Matt Pedersen</cp:lastModifiedBy>
  <cp:revision>45</cp:revision>
  <dcterms:created xsi:type="dcterms:W3CDTF">2013-08-26T09:14:21Z</dcterms:created>
  <dcterms:modified xsi:type="dcterms:W3CDTF">2013-08-26T21:26:33Z</dcterms:modified>
</cp:coreProperties>
</file>