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8/26/13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297978"/>
            <a:ext cx="6498158" cy="1383133"/>
          </a:xfrm>
        </p:spPr>
        <p:txBody>
          <a:bodyPr/>
          <a:lstStyle/>
          <a:p>
            <a:r>
              <a:rPr lang="en-US" sz="3600" dirty="0" err="1" smtClean="0"/>
              <a:t>ProcessJ</a:t>
            </a:r>
            <a:r>
              <a:rPr lang="en-US" sz="3600" dirty="0" smtClean="0"/>
              <a:t>: A Possible Future of Process-Oriented Design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2949222"/>
            <a:ext cx="6498159" cy="1851901"/>
          </a:xfrm>
        </p:spPr>
        <p:txBody>
          <a:bodyPr>
            <a:normAutofit/>
          </a:bodyPr>
          <a:lstStyle/>
          <a:p>
            <a:r>
              <a:rPr lang="en-US" dirty="0"/>
              <a:t>Jan </a:t>
            </a:r>
            <a:r>
              <a:rPr lang="en-US" dirty="0" err="1"/>
              <a:t>Bækgaard</a:t>
            </a:r>
            <a:r>
              <a:rPr lang="en-US" dirty="0"/>
              <a:t> </a:t>
            </a:r>
            <a:r>
              <a:rPr lang="en-US" dirty="0" smtClean="0"/>
              <a:t>Pedersen (UNLV)</a:t>
            </a:r>
          </a:p>
          <a:p>
            <a:r>
              <a:rPr lang="en-US" dirty="0" smtClean="0"/>
              <a:t>Marc L. Smith (Vassar)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CPA-2013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25-28 August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937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ProcessJ</a:t>
            </a:r>
            <a:r>
              <a:rPr lang="en-US" dirty="0" smtClean="0"/>
              <a:t> is Everything</a:t>
            </a:r>
            <a:endParaRPr lang="en-US" dirty="0"/>
          </a:p>
        </p:txBody>
      </p:sp>
      <p:pic>
        <p:nvPicPr>
          <p:cNvPr id="4" name="Picture 3" descr="Fig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159" y="1444532"/>
            <a:ext cx="6635501" cy="497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5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is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ACM/IEEE-CS Joint </a:t>
            </a:r>
            <a:r>
              <a:rPr lang="en-US" dirty="0"/>
              <a:t>Task Force for Computing Curricula.</a:t>
            </a:r>
            <a:r>
              <a:rPr lang="en-US" dirty="0" smtClean="0"/>
              <a:t> </a:t>
            </a:r>
            <a:r>
              <a:rPr lang="en-US" dirty="0"/>
              <a:t>Computer Science Curricula 2013, </a:t>
            </a:r>
            <a:r>
              <a:rPr lang="en-US" dirty="0" smtClean="0"/>
              <a:t>Ironman Draft</a:t>
            </a:r>
          </a:p>
          <a:p>
            <a:pPr lvl="1"/>
            <a:r>
              <a:rPr lang="en-US" dirty="0" smtClean="0"/>
              <a:t>includes for the first time Parallel Programming in the Core [undergraduate] Curriculum</a:t>
            </a:r>
          </a:p>
          <a:p>
            <a:pPr lvl="1"/>
            <a:r>
              <a:rPr lang="en-US" dirty="0" smtClean="0"/>
              <a:t>new Knowledge Area (KA): Parallel and Distributed Computing</a:t>
            </a:r>
          </a:p>
          <a:p>
            <a:pPr lvl="1"/>
            <a:r>
              <a:rPr lang="en-US" dirty="0" smtClean="0"/>
              <a:t>Concurrency is no longer an elective topic!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93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is Everything</a:t>
            </a:r>
            <a:br>
              <a:rPr lang="en-US" dirty="0" smtClean="0"/>
            </a:br>
            <a:r>
              <a:rPr lang="en-US" dirty="0" smtClean="0"/>
              <a:t>(from the Ironman draft)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i="1" dirty="0" smtClean="0"/>
              <a:t>“Parallel </a:t>
            </a:r>
            <a:r>
              <a:rPr lang="en-US" i="1" dirty="0"/>
              <a:t>computing: </a:t>
            </a:r>
            <a:r>
              <a:rPr lang="en-US" dirty="0"/>
              <a:t>Among the many changes to the Body of Knowledge compared to previous reports is a </a:t>
            </a:r>
            <a:r>
              <a:rPr lang="en-US" dirty="0">
                <a:solidFill>
                  <a:srgbClr val="FF0000"/>
                </a:solidFill>
              </a:rPr>
              <a:t>new Knowledge Area in Parallel and Distributed Computing</a:t>
            </a:r>
            <a:r>
              <a:rPr lang="en-US" dirty="0"/>
              <a:t>. An alternative structure for the Body of Knowledge would place relevant topics in other Knowledge Areas: parallel algorithms with algorithms, programming constructs in software-development focused areas, multi-core design with computer architecture, and so forth. We chose instead to provide guidance on the essential parallelism topics in one place. </a:t>
            </a:r>
            <a:r>
              <a:rPr lang="en-US" dirty="0">
                <a:solidFill>
                  <a:srgbClr val="FF0000"/>
                </a:solidFill>
              </a:rPr>
              <a:t>Some, but not all, curricula will likely have courses dedicated to parallelism, at least in the near term</a:t>
            </a:r>
            <a:r>
              <a:rPr lang="en-US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034452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9"/>
          <p:cNvSpPr>
            <a:spLocks noChangeArrowheads="1"/>
          </p:cNvSpPr>
          <p:nvPr/>
        </p:nvSpPr>
        <p:spPr bwMode="auto">
          <a:xfrm>
            <a:off x="4267200" y="10668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4114800" y="12192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838200" y="14478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 err="1">
                <a:solidFill>
                  <a:schemeClr val="bg1">
                    <a:lumMod val="75000"/>
                  </a:schemeClr>
                </a:solidFill>
              </a:rPr>
              <a:t>ProcessJ</a:t>
            </a:r>
            <a:endParaRPr lang="en-US" sz="1600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language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438400" y="14478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 err="1">
                <a:solidFill>
                  <a:schemeClr val="bg1">
                    <a:lumMod val="75000"/>
                  </a:schemeClr>
                </a:solidFill>
              </a:rPr>
              <a:t>ProcessJ</a:t>
            </a:r>
            <a:endParaRPr lang="en-US" sz="1600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compiler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962400" y="14478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Runtime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en-US" sz="1600" dirty="0" err="1">
                <a:solidFill>
                  <a:schemeClr val="bg1">
                    <a:lumMod val="75000"/>
                  </a:schemeClr>
                </a:solidFill>
              </a:rPr>
              <a:t>ccsp</a:t>
            </a:r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2438400" y="3048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IDE/GUI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21" name="Rectangle 11"/>
          <p:cNvSpPr>
            <a:spLocks noChangeArrowheads="1"/>
          </p:cNvSpPr>
          <p:nvPr/>
        </p:nvSpPr>
        <p:spPr bwMode="auto">
          <a:xfrm>
            <a:off x="6172200" y="3048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Process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repo.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22" name="Rectangle 12"/>
          <p:cNvSpPr>
            <a:spLocks noChangeArrowheads="1"/>
          </p:cNvSpPr>
          <p:nvPr/>
        </p:nvSpPr>
        <p:spPr bwMode="auto">
          <a:xfrm>
            <a:off x="2667000" y="26670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CSP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scripts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23" name="Rectangle 15"/>
          <p:cNvSpPr>
            <a:spLocks noChangeArrowheads="1"/>
          </p:cNvSpPr>
          <p:nvPr/>
        </p:nvSpPr>
        <p:spPr bwMode="auto">
          <a:xfrm>
            <a:off x="838200" y="57150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Notes</a:t>
            </a:r>
            <a:endParaRPr lang="en-US"/>
          </a:p>
        </p:txBody>
      </p:sp>
      <p:sp>
        <p:nvSpPr>
          <p:cNvPr id="13324" name="Rectangle 16"/>
          <p:cNvSpPr>
            <a:spLocks noChangeArrowheads="1"/>
          </p:cNvSpPr>
          <p:nvPr/>
        </p:nvSpPr>
        <p:spPr bwMode="auto">
          <a:xfrm>
            <a:off x="2438400" y="45720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Learning</a:t>
            </a:r>
          </a:p>
          <a:p>
            <a:pPr algn="ctr"/>
            <a:r>
              <a:rPr lang="en-US" sz="1600"/>
              <a:t>material</a:t>
            </a:r>
            <a:endParaRPr lang="en-US"/>
          </a:p>
        </p:txBody>
      </p:sp>
      <p:sp>
        <p:nvSpPr>
          <p:cNvPr id="13325" name="Rectangle 17"/>
          <p:cNvSpPr>
            <a:spLocks noChangeArrowheads="1"/>
          </p:cNvSpPr>
          <p:nvPr/>
        </p:nvSpPr>
        <p:spPr bwMode="auto">
          <a:xfrm>
            <a:off x="2438400" y="57150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Books</a:t>
            </a:r>
            <a:endParaRPr lang="en-US"/>
          </a:p>
        </p:txBody>
      </p:sp>
      <p:sp>
        <p:nvSpPr>
          <p:cNvPr id="13326" name="Rectangle 18"/>
          <p:cNvSpPr>
            <a:spLocks noChangeArrowheads="1"/>
          </p:cNvSpPr>
          <p:nvPr/>
        </p:nvSpPr>
        <p:spPr bwMode="auto">
          <a:xfrm>
            <a:off x="4038600" y="57150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Lecture</a:t>
            </a:r>
          </a:p>
          <a:p>
            <a:pPr algn="ctr"/>
            <a:r>
              <a:rPr lang="en-US" sz="1600"/>
              <a:t>material</a:t>
            </a:r>
            <a:endParaRPr lang="en-US"/>
          </a:p>
        </p:txBody>
      </p:sp>
      <p:sp>
        <p:nvSpPr>
          <p:cNvPr id="13327" name="Rectangle 19"/>
          <p:cNvSpPr>
            <a:spLocks noChangeArrowheads="1"/>
          </p:cNvSpPr>
          <p:nvPr/>
        </p:nvSpPr>
        <p:spPr bwMode="auto">
          <a:xfrm>
            <a:off x="3962400" y="45720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Course</a:t>
            </a:r>
          </a:p>
          <a:p>
            <a:pPr algn="ctr"/>
            <a:r>
              <a:rPr lang="en-US" sz="1600"/>
              <a:t>templates</a:t>
            </a:r>
            <a:endParaRPr lang="en-US"/>
          </a:p>
        </p:txBody>
      </p:sp>
      <p:sp>
        <p:nvSpPr>
          <p:cNvPr id="13328" name="Rectangle 20"/>
          <p:cNvSpPr>
            <a:spLocks noChangeArrowheads="1"/>
          </p:cNvSpPr>
          <p:nvPr/>
        </p:nvSpPr>
        <p:spPr bwMode="auto">
          <a:xfrm>
            <a:off x="5943600" y="48768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Slides</a:t>
            </a:r>
            <a:endParaRPr lang="en-US"/>
          </a:p>
        </p:txBody>
      </p:sp>
      <p:sp>
        <p:nvSpPr>
          <p:cNvPr id="13329" name="Rectangle 21"/>
          <p:cNvSpPr>
            <a:spLocks noChangeArrowheads="1"/>
          </p:cNvSpPr>
          <p:nvPr/>
        </p:nvSpPr>
        <p:spPr bwMode="auto">
          <a:xfrm>
            <a:off x="5943600" y="58674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Videos</a:t>
            </a:r>
            <a:endParaRPr lang="en-US"/>
          </a:p>
        </p:txBody>
      </p:sp>
      <p:cxnSp>
        <p:nvCxnSpPr>
          <p:cNvPr id="13330" name="AutoShape 22"/>
          <p:cNvCxnSpPr>
            <a:cxnSpLocks noChangeShapeType="1"/>
          </p:cNvCxnSpPr>
          <p:nvPr/>
        </p:nvCxnSpPr>
        <p:spPr bwMode="auto">
          <a:xfrm>
            <a:off x="228600" y="3657600"/>
            <a:ext cx="701040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</p:cxnSp>
      <p:sp>
        <p:nvSpPr>
          <p:cNvPr id="13331" name="Rectangle 14"/>
          <p:cNvSpPr>
            <a:spLocks noChangeArrowheads="1"/>
          </p:cNvSpPr>
          <p:nvPr/>
        </p:nvSpPr>
        <p:spPr bwMode="auto">
          <a:xfrm>
            <a:off x="5943600" y="3276600"/>
            <a:ext cx="990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Web tool</a:t>
            </a:r>
          </a:p>
          <a:p>
            <a:pPr algn="ctr"/>
            <a:r>
              <a:rPr lang="en-US" sz="1600"/>
              <a:t>(teaching)</a:t>
            </a:r>
            <a:endParaRPr lang="en-US"/>
          </a:p>
        </p:txBody>
      </p:sp>
      <p:cxnSp>
        <p:nvCxnSpPr>
          <p:cNvPr id="13332" name="AutoShape 23"/>
          <p:cNvCxnSpPr>
            <a:cxnSpLocks noChangeShapeType="1"/>
            <a:stCxn id="13317" idx="3"/>
            <a:endCxn id="13318" idx="1"/>
          </p:cNvCxnSpPr>
          <p:nvPr/>
        </p:nvCxnSpPr>
        <p:spPr bwMode="auto">
          <a:xfrm>
            <a:off x="1828800" y="18288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3333" name="AutoShape 27"/>
          <p:cNvCxnSpPr>
            <a:cxnSpLocks noChangeShapeType="1"/>
            <a:stCxn id="13317" idx="0"/>
            <a:endCxn id="13320" idx="1"/>
          </p:cNvCxnSpPr>
          <p:nvPr/>
        </p:nvCxnSpPr>
        <p:spPr bwMode="auto">
          <a:xfrm rot="-5400000">
            <a:off x="1504950" y="514350"/>
            <a:ext cx="762000" cy="1104900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</p:spPr>
      </p:cxnSp>
      <p:cxnSp>
        <p:nvCxnSpPr>
          <p:cNvPr id="13334" name="AutoShape 28"/>
          <p:cNvCxnSpPr>
            <a:cxnSpLocks noChangeShapeType="1"/>
          </p:cNvCxnSpPr>
          <p:nvPr/>
        </p:nvCxnSpPr>
        <p:spPr bwMode="auto">
          <a:xfrm rot="10800000">
            <a:off x="3429000" y="457200"/>
            <a:ext cx="2743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35" name="AutoShape 29"/>
          <p:cNvCxnSpPr>
            <a:cxnSpLocks noChangeShapeType="1"/>
            <a:stCxn id="13318" idx="3"/>
            <a:endCxn id="13319" idx="1"/>
          </p:cNvCxnSpPr>
          <p:nvPr/>
        </p:nvCxnSpPr>
        <p:spPr bwMode="auto">
          <a:xfrm>
            <a:off x="3429000" y="18288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36" name="AutoShape 30"/>
          <p:cNvCxnSpPr>
            <a:cxnSpLocks noChangeShapeType="1"/>
            <a:stCxn id="13318" idx="2"/>
            <a:endCxn id="13322" idx="0"/>
          </p:cNvCxnSpPr>
          <p:nvPr/>
        </p:nvCxnSpPr>
        <p:spPr bwMode="auto">
          <a:xfrm>
            <a:off x="2933700" y="22098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cxnSp>
        <p:nvCxnSpPr>
          <p:cNvPr id="13337" name="AutoShape 31"/>
          <p:cNvCxnSpPr>
            <a:cxnSpLocks noChangeShapeType="1"/>
            <a:stCxn id="13322" idx="3"/>
            <a:endCxn id="13366" idx="1"/>
          </p:cNvCxnSpPr>
          <p:nvPr/>
        </p:nvCxnSpPr>
        <p:spPr bwMode="auto">
          <a:xfrm>
            <a:off x="3657600" y="30480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38" name="AutoShape 33"/>
          <p:cNvCxnSpPr>
            <a:cxnSpLocks noChangeShapeType="1"/>
          </p:cNvCxnSpPr>
          <p:nvPr/>
        </p:nvCxnSpPr>
        <p:spPr bwMode="auto">
          <a:xfrm flipV="1">
            <a:off x="4724400" y="838200"/>
            <a:ext cx="685800" cy="2209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3339" name="AutoShape 34"/>
          <p:cNvCxnSpPr>
            <a:cxnSpLocks noChangeShapeType="1"/>
          </p:cNvCxnSpPr>
          <p:nvPr/>
        </p:nvCxnSpPr>
        <p:spPr bwMode="auto">
          <a:xfrm rot="10800000" flipV="1">
            <a:off x="3429000" y="838200"/>
            <a:ext cx="1981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40" name="AutoShape 35"/>
          <p:cNvCxnSpPr>
            <a:cxnSpLocks noChangeShapeType="1"/>
            <a:stCxn id="13317" idx="2"/>
            <a:endCxn id="13324" idx="1"/>
          </p:cNvCxnSpPr>
          <p:nvPr/>
        </p:nvCxnSpPr>
        <p:spPr bwMode="auto">
          <a:xfrm rot="16200000" flipH="1">
            <a:off x="514350" y="3028950"/>
            <a:ext cx="2743200" cy="1104900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</p:spPr>
      </p:cxnSp>
      <p:cxnSp>
        <p:nvCxnSpPr>
          <p:cNvPr id="13341" name="AutoShape 36"/>
          <p:cNvCxnSpPr>
            <a:cxnSpLocks noChangeShapeType="1"/>
            <a:stCxn id="13324" idx="3"/>
            <a:endCxn id="13327" idx="1"/>
          </p:cNvCxnSpPr>
          <p:nvPr/>
        </p:nvCxnSpPr>
        <p:spPr bwMode="auto">
          <a:xfrm>
            <a:off x="3429000" y="49530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42" name="AutoShape 37"/>
          <p:cNvCxnSpPr>
            <a:cxnSpLocks noChangeShapeType="1"/>
            <a:stCxn id="13324" idx="2"/>
            <a:endCxn id="13323" idx="0"/>
          </p:cNvCxnSpPr>
          <p:nvPr/>
        </p:nvCxnSpPr>
        <p:spPr bwMode="auto">
          <a:xfrm flipH="1">
            <a:off x="1333500" y="5334000"/>
            <a:ext cx="1600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3343" name="AutoShape 38"/>
          <p:cNvCxnSpPr>
            <a:cxnSpLocks noChangeShapeType="1"/>
            <a:stCxn id="13324" idx="2"/>
            <a:endCxn id="13325" idx="0"/>
          </p:cNvCxnSpPr>
          <p:nvPr/>
        </p:nvCxnSpPr>
        <p:spPr bwMode="auto">
          <a:xfrm>
            <a:off x="2933700" y="53340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3344" name="AutoShape 39"/>
          <p:cNvCxnSpPr>
            <a:cxnSpLocks noChangeShapeType="1"/>
            <a:stCxn id="13324" idx="2"/>
            <a:endCxn id="13326" idx="0"/>
          </p:cNvCxnSpPr>
          <p:nvPr/>
        </p:nvCxnSpPr>
        <p:spPr bwMode="auto">
          <a:xfrm>
            <a:off x="2933700" y="5334000"/>
            <a:ext cx="1600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3345" name="AutoShape 41"/>
          <p:cNvCxnSpPr>
            <a:cxnSpLocks noChangeShapeType="1"/>
            <a:stCxn id="13328" idx="0"/>
            <a:endCxn id="13331" idx="2"/>
          </p:cNvCxnSpPr>
          <p:nvPr/>
        </p:nvCxnSpPr>
        <p:spPr bwMode="auto">
          <a:xfrm flipV="1">
            <a:off x="6438900" y="40386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46" name="AutoShape 42"/>
          <p:cNvCxnSpPr>
            <a:cxnSpLocks noChangeShapeType="1"/>
            <a:stCxn id="13329" idx="3"/>
          </p:cNvCxnSpPr>
          <p:nvPr/>
        </p:nvCxnSpPr>
        <p:spPr bwMode="auto">
          <a:xfrm flipV="1">
            <a:off x="6934200" y="4495800"/>
            <a:ext cx="228600" cy="1752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3347" name="AutoShape 43"/>
          <p:cNvCxnSpPr>
            <a:cxnSpLocks noChangeShapeType="1"/>
          </p:cNvCxnSpPr>
          <p:nvPr/>
        </p:nvCxnSpPr>
        <p:spPr bwMode="auto">
          <a:xfrm rot="5400000" flipH="1">
            <a:off x="6705600" y="4038600"/>
            <a:ext cx="457200" cy="457200"/>
          </a:xfrm>
          <a:prstGeom prst="bentConnector3">
            <a:avLst>
              <a:gd name="adj1" fmla="val 5034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3348" name="AutoShape 46"/>
          <p:cNvCxnSpPr>
            <a:cxnSpLocks noChangeShapeType="1"/>
          </p:cNvCxnSpPr>
          <p:nvPr/>
        </p:nvCxnSpPr>
        <p:spPr bwMode="auto">
          <a:xfrm flipV="1">
            <a:off x="5105400" y="4038600"/>
            <a:ext cx="1028700" cy="228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3349" name="AutoShape 47"/>
          <p:cNvCxnSpPr>
            <a:cxnSpLocks noChangeShapeType="1"/>
            <a:stCxn id="13324" idx="0"/>
          </p:cNvCxnSpPr>
          <p:nvPr/>
        </p:nvCxnSpPr>
        <p:spPr bwMode="auto">
          <a:xfrm rot="-5400000">
            <a:off x="3867150" y="3333750"/>
            <a:ext cx="304800" cy="2171700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3350" name="AutoShape 51"/>
          <p:cNvCxnSpPr>
            <a:cxnSpLocks noChangeShapeType="1"/>
            <a:stCxn id="13327" idx="0"/>
          </p:cNvCxnSpPr>
          <p:nvPr/>
        </p:nvCxnSpPr>
        <p:spPr bwMode="auto">
          <a:xfrm rot="-5400000">
            <a:off x="4743450" y="3981450"/>
            <a:ext cx="304800" cy="876300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3351" name="AutoShape 52"/>
          <p:cNvCxnSpPr>
            <a:cxnSpLocks noChangeShapeType="1"/>
            <a:stCxn id="13327" idx="3"/>
            <a:endCxn id="13328" idx="1"/>
          </p:cNvCxnSpPr>
          <p:nvPr/>
        </p:nvCxnSpPr>
        <p:spPr bwMode="auto">
          <a:xfrm>
            <a:off x="4953000" y="4953000"/>
            <a:ext cx="9906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3352" name="AutoShape 53"/>
          <p:cNvCxnSpPr>
            <a:cxnSpLocks noChangeShapeType="1"/>
            <a:stCxn id="13327" idx="3"/>
            <a:endCxn id="13329" idx="1"/>
          </p:cNvCxnSpPr>
          <p:nvPr/>
        </p:nvCxnSpPr>
        <p:spPr bwMode="auto">
          <a:xfrm>
            <a:off x="4953000" y="4953000"/>
            <a:ext cx="990600" cy="12954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3353" name="AutoShape 55"/>
          <p:cNvCxnSpPr>
            <a:cxnSpLocks noChangeShapeType="1"/>
            <a:stCxn id="13326" idx="3"/>
            <a:endCxn id="13328" idx="1"/>
          </p:cNvCxnSpPr>
          <p:nvPr/>
        </p:nvCxnSpPr>
        <p:spPr bwMode="auto">
          <a:xfrm flipV="1">
            <a:off x="5029200" y="5257800"/>
            <a:ext cx="91440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13354" name="Text Box 59"/>
          <p:cNvSpPr txBox="1">
            <a:spLocks noChangeArrowheads="1"/>
          </p:cNvSpPr>
          <p:nvPr/>
        </p:nvSpPr>
        <p:spPr bwMode="auto">
          <a:xfrm rot="-5400000">
            <a:off x="-287338" y="1651001"/>
            <a:ext cx="1489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Technical</a:t>
            </a:r>
          </a:p>
        </p:txBody>
      </p:sp>
      <p:sp>
        <p:nvSpPr>
          <p:cNvPr id="13355" name="Text Box 60"/>
          <p:cNvSpPr txBox="1">
            <a:spLocks noChangeArrowheads="1"/>
          </p:cNvSpPr>
          <p:nvPr/>
        </p:nvSpPr>
        <p:spPr bwMode="auto">
          <a:xfrm rot="-5400000">
            <a:off x="-431006" y="4693444"/>
            <a:ext cx="177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Educational</a:t>
            </a:r>
          </a:p>
        </p:txBody>
      </p:sp>
      <p:sp>
        <p:nvSpPr>
          <p:cNvPr id="13364" name="Rectangle 70"/>
          <p:cNvSpPr>
            <a:spLocks noChangeArrowheads="1"/>
          </p:cNvSpPr>
          <p:nvPr/>
        </p:nvSpPr>
        <p:spPr bwMode="auto">
          <a:xfrm>
            <a:off x="1447800" y="26670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Executable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3365" name="AutoShape 71"/>
          <p:cNvCxnSpPr>
            <a:cxnSpLocks noChangeShapeType="1"/>
            <a:stCxn id="13318" idx="2"/>
            <a:endCxn id="13364" idx="0"/>
          </p:cNvCxnSpPr>
          <p:nvPr/>
        </p:nvCxnSpPr>
        <p:spPr bwMode="auto">
          <a:xfrm flipH="1">
            <a:off x="1943100" y="2209800"/>
            <a:ext cx="990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13366" name="Rectangle 13"/>
          <p:cNvSpPr>
            <a:spLocks noChangeArrowheads="1"/>
          </p:cNvSpPr>
          <p:nvPr/>
        </p:nvSpPr>
        <p:spPr bwMode="auto">
          <a:xfrm>
            <a:off x="4191000" y="26670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FDR</a:t>
            </a:r>
            <a:br>
              <a:rPr lang="en-US" sz="16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verifier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3367" name="AutoShape 72"/>
          <p:cNvCxnSpPr>
            <a:cxnSpLocks noChangeShapeType="1"/>
            <a:stCxn id="13318" idx="0"/>
            <a:endCxn id="13320" idx="2"/>
          </p:cNvCxnSpPr>
          <p:nvPr/>
        </p:nvCxnSpPr>
        <p:spPr bwMode="auto">
          <a:xfrm flipV="1">
            <a:off x="2933700" y="106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68" name="AutoShape 74"/>
          <p:cNvCxnSpPr>
            <a:cxnSpLocks noChangeShapeType="1"/>
            <a:stCxn id="13318" idx="2"/>
          </p:cNvCxnSpPr>
          <p:nvPr/>
        </p:nvCxnSpPr>
        <p:spPr bwMode="auto">
          <a:xfrm>
            <a:off x="2933700" y="2209800"/>
            <a:ext cx="31623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369" name="AutoShape 75"/>
          <p:cNvCxnSpPr>
            <a:cxnSpLocks noChangeShapeType="1"/>
          </p:cNvCxnSpPr>
          <p:nvPr/>
        </p:nvCxnSpPr>
        <p:spPr bwMode="auto">
          <a:xfrm>
            <a:off x="6096000" y="2667000"/>
            <a:ext cx="1588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70" name="AutoShape 76"/>
          <p:cNvCxnSpPr>
            <a:cxnSpLocks noChangeShapeType="1"/>
          </p:cNvCxnSpPr>
          <p:nvPr/>
        </p:nvCxnSpPr>
        <p:spPr bwMode="auto">
          <a:xfrm rot="5400000">
            <a:off x="5676901" y="2171700"/>
            <a:ext cx="22098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71" name="AutoShape 77"/>
          <p:cNvCxnSpPr>
            <a:cxnSpLocks noChangeShapeType="1"/>
            <a:stCxn id="13326" idx="3"/>
            <a:endCxn id="13329" idx="1"/>
          </p:cNvCxnSpPr>
          <p:nvPr/>
        </p:nvCxnSpPr>
        <p:spPr bwMode="auto">
          <a:xfrm>
            <a:off x="5029200" y="6096000"/>
            <a:ext cx="9144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13378" name="Rectangle 11"/>
          <p:cNvSpPr>
            <a:spLocks noChangeArrowheads="1"/>
          </p:cNvSpPr>
          <p:nvPr/>
        </p:nvSpPr>
        <p:spPr bwMode="auto">
          <a:xfrm>
            <a:off x="5638800" y="13716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Cloud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storage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3379" name="AutoShape 34"/>
          <p:cNvCxnSpPr>
            <a:cxnSpLocks noChangeShapeType="1"/>
          </p:cNvCxnSpPr>
          <p:nvPr/>
        </p:nvCxnSpPr>
        <p:spPr bwMode="auto">
          <a:xfrm rot="10800000">
            <a:off x="3429000" y="635000"/>
            <a:ext cx="2362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80" name="AutoShape 76"/>
          <p:cNvCxnSpPr>
            <a:cxnSpLocks noChangeShapeType="1"/>
          </p:cNvCxnSpPr>
          <p:nvPr/>
        </p:nvCxnSpPr>
        <p:spPr bwMode="auto">
          <a:xfrm rot="5400000">
            <a:off x="5415757" y="1005681"/>
            <a:ext cx="7493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81" name="AutoShape 72"/>
          <p:cNvCxnSpPr>
            <a:cxnSpLocks noChangeShapeType="1"/>
          </p:cNvCxnSpPr>
          <p:nvPr/>
        </p:nvCxnSpPr>
        <p:spPr bwMode="auto">
          <a:xfrm rot="5400000" flipH="1" flipV="1">
            <a:off x="5753101" y="2705100"/>
            <a:ext cx="11430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264483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is </a:t>
            </a:r>
            <a:r>
              <a:rPr lang="en-US" dirty="0" smtClean="0"/>
              <a:t>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must help make it easier for faculty to consider adopting Process-Oriented Design in their courses</a:t>
            </a:r>
          </a:p>
          <a:p>
            <a:r>
              <a:rPr lang="en-US" dirty="0" smtClean="0"/>
              <a:t>The Web Tool will be the portal to supporting materials, including</a:t>
            </a:r>
          </a:p>
          <a:p>
            <a:pPr lvl="1"/>
            <a:r>
              <a:rPr lang="en-US" dirty="0" smtClean="0"/>
              <a:t>Learning material: notes, book(s), lectures</a:t>
            </a:r>
          </a:p>
          <a:p>
            <a:pPr lvl="1"/>
            <a:r>
              <a:rPr lang="en-US" dirty="0" smtClean="0"/>
              <a:t>Course templates</a:t>
            </a:r>
          </a:p>
          <a:p>
            <a:pPr lvl="1"/>
            <a:r>
              <a:rPr lang="en-US" dirty="0" smtClean="0"/>
              <a:t>Slides and videos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99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is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Process-Oriented Design</a:t>
            </a:r>
          </a:p>
          <a:p>
            <a:pPr lvl="1"/>
            <a:r>
              <a:rPr lang="en-US" dirty="0" smtClean="0"/>
              <a:t>We must teach it…</a:t>
            </a:r>
          </a:p>
          <a:p>
            <a:pPr lvl="1"/>
            <a:r>
              <a:rPr lang="en-US" dirty="0" smtClean="0"/>
              <a:t>…if we want students to learn it</a:t>
            </a:r>
          </a:p>
          <a:p>
            <a:r>
              <a:rPr lang="en-US" dirty="0" smtClean="0"/>
              <a:t>The longer we wait </a:t>
            </a:r>
          </a:p>
          <a:p>
            <a:pPr lvl="1"/>
            <a:r>
              <a:rPr lang="en-US" dirty="0" smtClean="0"/>
              <a:t>The harder it is to teach</a:t>
            </a:r>
          </a:p>
          <a:p>
            <a:pPr lvl="1"/>
            <a:r>
              <a:rPr lang="en-US" dirty="0" smtClean="0"/>
              <a:t>The harder it is to learn</a:t>
            </a:r>
          </a:p>
          <a:p>
            <a:r>
              <a:rPr lang="en-US" dirty="0" smtClean="0"/>
              <a:t>The longer we wait</a:t>
            </a:r>
          </a:p>
          <a:p>
            <a:pPr lvl="1"/>
            <a:r>
              <a:rPr lang="en-US" dirty="0" smtClean="0"/>
              <a:t>The less natural it feels</a:t>
            </a:r>
          </a:p>
          <a:p>
            <a:pPr lvl="1"/>
            <a:r>
              <a:rPr lang="en-US" dirty="0" smtClean="0"/>
              <a:t>The lower our chance of success</a:t>
            </a:r>
          </a:p>
        </p:txBody>
      </p:sp>
    </p:spTree>
    <p:extLst>
      <p:ext uri="{BB962C8B-B14F-4D97-AF65-F5344CB8AC3E}">
        <p14:creationId xmlns:p14="http://schemas.microsoft.com/office/powerpoint/2010/main" val="310760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is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Forget about </a:t>
            </a:r>
            <a:r>
              <a:rPr lang="en-US" dirty="0" err="1" smtClean="0"/>
              <a:t>ProcessJ</a:t>
            </a:r>
            <a:r>
              <a:rPr lang="en-US" dirty="0" smtClean="0"/>
              <a:t> for a moment…</a:t>
            </a:r>
            <a:br>
              <a:rPr lang="en-US" dirty="0" smtClean="0"/>
            </a:br>
            <a:r>
              <a:rPr lang="en-US" dirty="0" smtClean="0"/>
              <a:t>and programming languages</a:t>
            </a:r>
          </a:p>
          <a:p>
            <a:r>
              <a:rPr lang="en-US" dirty="0" smtClean="0"/>
              <a:t>Programming languages  </a:t>
            </a:r>
            <a:r>
              <a:rPr lang="en-US" dirty="0"/>
              <a:t> </a:t>
            </a:r>
            <a:r>
              <a:rPr lang="en-US" dirty="0" smtClean="0"/>
              <a:t>     Natural languages</a:t>
            </a:r>
          </a:p>
          <a:p>
            <a:r>
              <a:rPr lang="en-US" dirty="0" smtClean="0"/>
              <a:t>The language we speak shapes our thoughts</a:t>
            </a:r>
          </a:p>
          <a:p>
            <a:r>
              <a:rPr lang="en-US" dirty="0" smtClean="0"/>
              <a:t>Teach foreign languages too late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children unlikely to become multilingual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125877" y="4594406"/>
            <a:ext cx="830724" cy="4114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Right Arrow 6"/>
          <p:cNvSpPr/>
          <p:nvPr/>
        </p:nvSpPr>
        <p:spPr>
          <a:xfrm>
            <a:off x="4612249" y="2657528"/>
            <a:ext cx="618302" cy="309694"/>
          </a:xfrm>
          <a:prstGeom prst="leftRight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86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Language is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language we learn to program in shapes how we solve problems </a:t>
            </a:r>
          </a:p>
          <a:p>
            <a:r>
              <a:rPr lang="en-US" dirty="0" smtClean="0"/>
              <a:t>Teach concurrent languages too late </a:t>
            </a:r>
            <a:br>
              <a:rPr lang="en-US" dirty="0" smtClean="0"/>
            </a:br>
            <a:r>
              <a:rPr lang="en-US" dirty="0" smtClean="0"/>
              <a:t>students unlikely to become parallel programmers</a:t>
            </a:r>
          </a:p>
          <a:p>
            <a:r>
              <a:rPr lang="en-US" dirty="0" smtClean="0"/>
              <a:t>We may say we care more about concurrency and process-oriented design more than any language…</a:t>
            </a:r>
          </a:p>
          <a:p>
            <a:r>
              <a:rPr lang="en-US" dirty="0" smtClean="0"/>
              <a:t>…but without an accessible process-oriented language, concurrency remains inaccessible   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6384075" y="2598246"/>
            <a:ext cx="830724" cy="4114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4187154" y="5562601"/>
            <a:ext cx="741363" cy="762000"/>
          </a:xfrm>
          <a:prstGeom prst="smileyFace">
            <a:avLst>
              <a:gd name="adj" fmla="val -4653"/>
            </a:avLst>
          </a:prstGeom>
          <a:gradFill rotWithShape="0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74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Wrong Debate(s)!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CS Education community has been debating the wrong things: </a:t>
            </a:r>
          </a:p>
          <a:p>
            <a:pPr lvl="1"/>
            <a:r>
              <a:rPr lang="en-US" dirty="0" smtClean="0"/>
              <a:t>FP </a:t>
            </a:r>
            <a:r>
              <a:rPr lang="en-US" dirty="0" err="1" smtClean="0"/>
              <a:t>vs</a:t>
            </a:r>
            <a:r>
              <a:rPr lang="en-US" dirty="0" smtClean="0"/>
              <a:t> OOP ?</a:t>
            </a:r>
          </a:p>
          <a:p>
            <a:pPr lvl="1"/>
            <a:r>
              <a:rPr lang="en-US" dirty="0" smtClean="0"/>
              <a:t>Objects first </a:t>
            </a:r>
            <a:r>
              <a:rPr lang="en-US" dirty="0" err="1" smtClean="0"/>
              <a:t>vs</a:t>
            </a:r>
            <a:r>
              <a:rPr lang="en-US" dirty="0" smtClean="0"/>
              <a:t> Objects early </a:t>
            </a:r>
            <a:r>
              <a:rPr lang="en-US" dirty="0" err="1" smtClean="0"/>
              <a:t>vs</a:t>
            </a:r>
            <a:r>
              <a:rPr lang="en-US" dirty="0" smtClean="0"/>
              <a:t> Objects later </a:t>
            </a:r>
            <a:r>
              <a:rPr lang="en-US" dirty="0" err="1" smtClean="0"/>
              <a:t>vs</a:t>
            </a:r>
            <a:r>
              <a:rPr lang="en-US" dirty="0" smtClean="0"/>
              <a:t> Objects late ?</a:t>
            </a:r>
          </a:p>
          <a:p>
            <a:r>
              <a:rPr lang="en-US" dirty="0" smtClean="0"/>
              <a:t>What about: Sequential </a:t>
            </a:r>
            <a:r>
              <a:rPr lang="en-US" dirty="0" err="1" smtClean="0"/>
              <a:t>vs</a:t>
            </a:r>
            <a:r>
              <a:rPr lang="en-US" dirty="0" smtClean="0"/>
              <a:t> Concurrent ?</a:t>
            </a:r>
          </a:p>
          <a:p>
            <a:pPr lvl="1"/>
            <a:r>
              <a:rPr lang="en-US" dirty="0" smtClean="0"/>
              <a:t>The debate that hasn’t happened</a:t>
            </a:r>
            <a:r>
              <a:rPr lang="en-US" dirty="0"/>
              <a:t> </a:t>
            </a:r>
            <a:r>
              <a:rPr lang="en-US" dirty="0" smtClean="0"/>
              <a:t>(yet!)</a:t>
            </a:r>
          </a:p>
          <a:p>
            <a:pPr lvl="1"/>
            <a:r>
              <a:rPr lang="en-US" dirty="0" smtClean="0"/>
              <a:t>Institutional bias toward sequential!</a:t>
            </a:r>
          </a:p>
          <a:p>
            <a:pPr lvl="1"/>
            <a:r>
              <a:rPr lang="en-US" dirty="0" smtClean="0"/>
              <a:t>We teach it like we learned it</a:t>
            </a:r>
          </a:p>
        </p:txBody>
      </p:sp>
    </p:spTree>
    <p:extLst>
      <p:ext uri="{BB962C8B-B14F-4D97-AF65-F5344CB8AC3E}">
        <p14:creationId xmlns:p14="http://schemas.microsoft.com/office/powerpoint/2010/main" val="3432648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Race[condition]ism!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Conventional wisdom: </a:t>
            </a:r>
          </a:p>
          <a:p>
            <a:pPr lvl="1"/>
            <a:r>
              <a:rPr lang="en-US" dirty="0" smtClean="0"/>
              <a:t>Concurrency is hard!</a:t>
            </a:r>
          </a:p>
          <a:p>
            <a:pPr lvl="2"/>
            <a:r>
              <a:rPr lang="en-US" dirty="0" smtClean="0"/>
              <a:t>Hard to write (from an ingrained sequential mindset)</a:t>
            </a:r>
          </a:p>
          <a:p>
            <a:pPr lvl="2"/>
            <a:r>
              <a:rPr lang="en-US" dirty="0" smtClean="0"/>
              <a:t>Hard to test (too many possible interleavings!)</a:t>
            </a:r>
          </a:p>
          <a:p>
            <a:pPr lvl="2"/>
            <a:r>
              <a:rPr lang="en-US" dirty="0" smtClean="0"/>
              <a:t>Hard to debug (</a:t>
            </a:r>
            <a:r>
              <a:rPr lang="en-US" dirty="0" err="1" smtClean="0"/>
              <a:t>Heisenbugs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 short: Hard to reason about!</a:t>
            </a:r>
          </a:p>
          <a:p>
            <a:r>
              <a:rPr lang="en-US" dirty="0" smtClean="0"/>
              <a:t>Conventional Wisdom is wrong!</a:t>
            </a:r>
          </a:p>
          <a:p>
            <a:r>
              <a:rPr lang="en-US" dirty="0" smtClean="0"/>
              <a:t>CW applies to particular models of concurrency</a:t>
            </a:r>
          </a:p>
          <a:p>
            <a:pPr lvl="2"/>
            <a:r>
              <a:rPr lang="en-US" dirty="0" smtClean="0"/>
              <a:t>Thread	s and Locks with shared memory</a:t>
            </a:r>
          </a:p>
          <a:p>
            <a:pPr lvl="2"/>
            <a:r>
              <a:rPr lang="en-US" dirty="0" smtClean="0"/>
              <a:t>Asynchronous message passing </a:t>
            </a:r>
          </a:p>
        </p:txBody>
      </p:sp>
    </p:spTree>
    <p:extLst>
      <p:ext uri="{BB962C8B-B14F-4D97-AF65-F5344CB8AC3E}">
        <p14:creationId xmlns:p14="http://schemas.microsoft.com/office/powerpoint/2010/main" val="3345006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trike="sngStrike" dirty="0" smtClean="0"/>
              <a:t>Special</a:t>
            </a:r>
            <a:r>
              <a:rPr lang="en-US" dirty="0" smtClean="0"/>
              <a:t> Sequential 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8415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Compositional blind spot!</a:t>
            </a:r>
          </a:p>
          <a:p>
            <a:r>
              <a:rPr lang="en-US" dirty="0" smtClean="0"/>
              <a:t>Sequential composition (in Java or your favorite OOL)</a:t>
            </a:r>
          </a:p>
          <a:p>
            <a:pPr lvl="1"/>
            <a:r>
              <a:rPr lang="en-US" dirty="0" smtClean="0"/>
              <a:t>Data composes (i.e., data structures)</a:t>
            </a:r>
          </a:p>
          <a:p>
            <a:pPr lvl="1"/>
            <a:r>
              <a:rPr lang="en-US" dirty="0" smtClean="0"/>
              <a:t>Code composes (i.e., code blocks)</a:t>
            </a:r>
          </a:p>
          <a:p>
            <a:pPr lvl="1"/>
            <a:r>
              <a:rPr lang="en-US" dirty="0" smtClean="0"/>
              <a:t>Data and Methods compose (i.e., classes)</a:t>
            </a:r>
          </a:p>
          <a:p>
            <a:pPr lvl="1"/>
            <a:r>
              <a:rPr lang="en-US" dirty="0" smtClean="0"/>
              <a:t>Classes compose (i.e., packages/libraries)</a:t>
            </a:r>
          </a:p>
          <a:p>
            <a:pPr lvl="1"/>
            <a:r>
              <a:rPr lang="en-US" dirty="0" smtClean="0"/>
              <a:t>Packages compose (i.e., frameworks)</a:t>
            </a:r>
          </a:p>
          <a:p>
            <a:r>
              <a:rPr lang="en-US" dirty="0" smtClean="0"/>
              <a:t>Concurrent Composition?</a:t>
            </a:r>
          </a:p>
          <a:p>
            <a:pPr lvl="1"/>
            <a:r>
              <a:rPr lang="en-US" dirty="0" smtClean="0"/>
              <a:t>Threads don’t compose               group of threads</a:t>
            </a:r>
          </a:p>
          <a:p>
            <a:pPr lvl="1"/>
            <a:r>
              <a:rPr lang="en-US" dirty="0" smtClean="0"/>
              <a:t>Asynchronous message passing               larger collection of objects and message buffers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344216" y="5108864"/>
            <a:ext cx="830724" cy="4114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343226" y="5508902"/>
            <a:ext cx="830724" cy="4114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52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Process-Oriented Abstraction is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Compositional / Concurrency Abstraction</a:t>
            </a:r>
          </a:p>
          <a:p>
            <a:r>
              <a:rPr lang="en-US" dirty="0" smtClean="0"/>
              <a:t>Processes compose explicitly:</a:t>
            </a:r>
          </a:p>
          <a:p>
            <a:pPr lvl="1"/>
            <a:r>
              <a:rPr lang="en-US" dirty="0" smtClean="0"/>
              <a:t>Sequentially </a:t>
            </a:r>
          </a:p>
          <a:p>
            <a:pPr lvl="1"/>
            <a:r>
              <a:rPr lang="en-US" dirty="0" smtClean="0"/>
              <a:t>Parallel</a:t>
            </a:r>
          </a:p>
          <a:p>
            <a:pPr lvl="1"/>
            <a:r>
              <a:rPr lang="en-US" dirty="0" smtClean="0"/>
              <a:t>Choice (alternation)</a:t>
            </a:r>
          </a:p>
          <a:p>
            <a:r>
              <a:rPr lang="en-US" dirty="0" smtClean="0"/>
              <a:t>The composition of two or more processes is a process! (which can in turn be further composed)</a:t>
            </a:r>
          </a:p>
          <a:p>
            <a:r>
              <a:rPr lang="en-US" dirty="0" smtClean="0"/>
              <a:t>Reason about processes at an appropriate level of abstraction (internal hiding)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91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Process-Oriented Design Makes All the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Lowest level processes are sequential</a:t>
            </a:r>
            <a:br>
              <a:rPr lang="en-US" dirty="0" smtClean="0"/>
            </a:br>
            <a:r>
              <a:rPr lang="en-US" dirty="0" smtClean="0"/>
              <a:t>CSP, after all, stands for</a:t>
            </a:r>
            <a:br>
              <a:rPr lang="en-US" dirty="0" smtClean="0"/>
            </a:br>
            <a:r>
              <a:rPr lang="en-US" dirty="0" smtClean="0"/>
              <a:t>Communicating Sequential Processes</a:t>
            </a:r>
          </a:p>
          <a:p>
            <a:r>
              <a:rPr lang="en-US" dirty="0" smtClean="0"/>
              <a:t>Parallel composition is just another choice for composition, alongside sequential (;) composition!</a:t>
            </a:r>
          </a:p>
          <a:p>
            <a:r>
              <a:rPr lang="en-US" dirty="0" smtClean="0"/>
              <a:t>With the right language and syntax, Process-Oriented design could be taught:</a:t>
            </a:r>
            <a:br>
              <a:rPr lang="en-US" dirty="0" smtClean="0"/>
            </a:br>
            <a:r>
              <a:rPr lang="en-US" dirty="0" smtClean="0"/>
              <a:t>First?</a:t>
            </a:r>
            <a:br>
              <a:rPr lang="en-US" dirty="0" smtClean="0"/>
            </a:br>
            <a:r>
              <a:rPr lang="en-US" dirty="0" smtClean="0"/>
              <a:t>Early?</a:t>
            </a:r>
            <a:br>
              <a:rPr lang="en-US" dirty="0" smtClean="0"/>
            </a:br>
            <a:r>
              <a:rPr lang="en-US" dirty="0" smtClean="0"/>
              <a:t>Later?</a:t>
            </a:r>
            <a:br>
              <a:rPr lang="en-US" dirty="0" smtClean="0"/>
            </a:br>
            <a:r>
              <a:rPr lang="en-US" dirty="0" smtClean="0"/>
              <a:t>Late?</a:t>
            </a: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2116535" y="4565754"/>
            <a:ext cx="343222" cy="1109437"/>
          </a:xfrm>
          <a:prstGeom prst="up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77130" y="4929872"/>
            <a:ext cx="4919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earlier the better—let’s not debate this!</a:t>
            </a:r>
            <a:endParaRPr lang="en-US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7716202" y="4714967"/>
            <a:ext cx="741363" cy="762000"/>
          </a:xfrm>
          <a:prstGeom prst="smileyFace">
            <a:avLst>
              <a:gd name="adj" fmla="val 4653"/>
            </a:avLst>
          </a:prstGeom>
          <a:gradFill rotWithShape="0">
            <a:gsLst>
              <a:gs pos="0">
                <a:srgbClr val="FFFFFF"/>
              </a:gs>
              <a:gs pos="100000">
                <a:srgbClr val="66FF33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6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1436</TotalTime>
  <Words>641</Words>
  <Application>Microsoft Macintosh PowerPoint</Application>
  <PresentationFormat>On-screen Show (4:3)</PresentationFormat>
  <Paragraphs>111</Paragraphs>
  <Slides>14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Breeze</vt:lpstr>
      <vt:lpstr>ProcessJ: A Possible Future of Process-Oriented Design</vt:lpstr>
      <vt:lpstr>Education is Everything</vt:lpstr>
      <vt:lpstr>Language is Everything</vt:lpstr>
      <vt:lpstr>Programming Language is Everything</vt:lpstr>
      <vt:lpstr>The Wrong Debate(s)!</vt:lpstr>
      <vt:lpstr>Race[condition]ism!</vt:lpstr>
      <vt:lpstr>Special Sequential Interests</vt:lpstr>
      <vt:lpstr>Process-Oriented Abstraction is Everything</vt:lpstr>
      <vt:lpstr>Process-Oriented Design Makes All the Difference</vt:lpstr>
      <vt:lpstr>ProcessJ is Everything</vt:lpstr>
      <vt:lpstr>Timing is Everything</vt:lpstr>
      <vt:lpstr>Context is Everything (from the Ironman draft)</vt:lpstr>
      <vt:lpstr>PowerPoint Presentation</vt:lpstr>
      <vt:lpstr>Support is Everything</vt:lpstr>
    </vt:vector>
  </TitlesOfParts>
  <Company>Vassar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ProcessJ: A Possible Future of Process-Oriented Design</dc:title>
  <dc:creator>Marc Smith</dc:creator>
  <cp:lastModifiedBy>Marc Smith</cp:lastModifiedBy>
  <cp:revision>32</cp:revision>
  <dcterms:created xsi:type="dcterms:W3CDTF">2013-08-19T04:58:38Z</dcterms:created>
  <dcterms:modified xsi:type="dcterms:W3CDTF">2013-08-26T02:27:01Z</dcterms:modified>
</cp:coreProperties>
</file>