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4" r:id="rId13"/>
    <p:sldId id="275" r:id="rId14"/>
    <p:sldId id="276" r:id="rId15"/>
    <p:sldId id="278" r:id="rId16"/>
    <p:sldId id="279" r:id="rId17"/>
    <p:sldId id="273" r:id="rId18"/>
    <p:sldId id="314" r:id="rId19"/>
    <p:sldId id="270" r:id="rId20"/>
    <p:sldId id="315" r:id="rId21"/>
    <p:sldId id="316" r:id="rId22"/>
    <p:sldId id="317" r:id="rId23"/>
    <p:sldId id="319" r:id="rId24"/>
    <p:sldId id="318" r:id="rId25"/>
    <p:sldId id="271" r:id="rId26"/>
    <p:sldId id="26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20" r:id="rId47"/>
    <p:sldId id="302" r:id="rId48"/>
    <p:sldId id="301" r:id="rId49"/>
    <p:sldId id="300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31" autoAdjust="0"/>
    <p:restoredTop sz="94737" autoAdjust="0"/>
  </p:normalViewPr>
  <p:slideViewPr>
    <p:cSldViewPr snapToGrid="0" snapToObjects="1">
      <p:cViewPr varScale="1">
        <p:scale>
          <a:sx n="97" d="100"/>
          <a:sy n="97" d="100"/>
        </p:scale>
        <p:origin x="-8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366E0BD-7892-914D-BFA8-7A06C99EA64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461158C-377B-A140-92E0-A50DE29B2F6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aseline="30000" dirty="0" smtClean="0"/>
              <a:t>   JVMCSP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aseline="30000" dirty="0"/>
              <a:t>Approaching Billions of Processes on a Single-Core JVM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61862" y="2483033"/>
            <a:ext cx="7754112" cy="48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Cabel</a:t>
            </a:r>
            <a:r>
              <a:rPr lang="en-US" sz="4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Shrestha</a:t>
            </a:r>
            <a:r>
              <a:rPr lang="en-US" sz="40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4000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Matt B. Pedersen </a:t>
            </a:r>
            <a:endParaRPr lang="en-US" sz="4000" u="sng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engineering-web-log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0" y="4108899"/>
            <a:ext cx="7925880" cy="11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of Local 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4279374" cy="3535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activation record structure was used to store locals.</a:t>
            </a:r>
          </a:p>
          <a:p>
            <a:r>
              <a:rPr lang="en-US" sz="2800" dirty="0" smtClean="0"/>
              <a:t>Each procedure is a class with an activation stack.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JVMCSP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4" y="2590800"/>
            <a:ext cx="4202459" cy="3535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locals and fields have been converted to fields.</a:t>
            </a:r>
          </a:p>
          <a:p>
            <a:r>
              <a:rPr lang="en-US" sz="2800" dirty="0" smtClean="0"/>
              <a:t>Each procedure is a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81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Resumption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4376082" cy="3535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Insert an empty switch statement at the top of the code to hold jumps.</a:t>
            </a:r>
          </a:p>
          <a:p>
            <a:r>
              <a:rPr lang="en-US" sz="2800" dirty="0" smtClean="0"/>
              <a:t>Instrument (by hand in decompiled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) jumps to the correct resume points.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JVMCSP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4" y="2590800"/>
            <a:ext cx="4078755" cy="3535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Insert an empty switch statement at the top of the generated code (source) to hold jumps.</a:t>
            </a:r>
          </a:p>
          <a:p>
            <a:r>
              <a:rPr lang="en-US" sz="2800" dirty="0" smtClean="0"/>
              <a:t>Instrument (by using ASM) jumps to the correct resume points.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6949" y="5878398"/>
            <a:ext cx="8970211" cy="1077218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resume point counter (called </a:t>
            </a:r>
            <a:r>
              <a:rPr lang="en-US" sz="3200" dirty="0" err="1" smtClean="0">
                <a:latin typeface="Courier"/>
                <a:cs typeface="Courier"/>
              </a:rPr>
              <a:t>runlabel</a:t>
            </a:r>
            <a:r>
              <a:rPr lang="en-US" sz="3200" dirty="0" smtClean="0"/>
              <a:t>) is kept for each process to remember where to continue.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820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</a:t>
            </a:r>
            <a:r>
              <a:rPr lang="en-US" dirty="0" smtClean="0"/>
              <a:t>Resumption (Abstract)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3" y="2133600"/>
            <a:ext cx="8859837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synchronization point is a yield point:</a:t>
            </a:r>
          </a:p>
          <a:p>
            <a:pPr marL="457200" lvl="1" indent="0">
              <a:buNone/>
            </a:pPr>
            <a:r>
              <a:rPr lang="en-US" sz="3000" dirty="0" smtClean="0">
                <a:latin typeface="Courier"/>
                <a:cs typeface="Courier"/>
              </a:rPr>
              <a:t>L1: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.. synchronize (read, sync </a:t>
            </a:r>
            <a:r>
              <a:rPr lang="en-US" sz="3000" dirty="0" err="1" smtClean="0">
                <a:latin typeface="Courier"/>
                <a:cs typeface="Courier"/>
              </a:rPr>
              <a:t>etc</a:t>
            </a:r>
            <a:r>
              <a:rPr lang="en-US" sz="3000" dirty="0" smtClean="0">
                <a:latin typeface="Courier"/>
                <a:cs typeface="Courier"/>
              </a:rPr>
              <a:t>)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if (succeeded)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  yield(L2); </a:t>
            </a:r>
            <a:r>
              <a:rPr lang="en-US" sz="2000" dirty="0" smtClean="0">
                <a:latin typeface="Courier"/>
                <a:cs typeface="Courier"/>
              </a:rPr>
              <a:t>// return to L2 when resumed</a:t>
            </a:r>
          </a:p>
          <a:p>
            <a:pPr marL="457200" lvl="1" indent="0">
              <a:buNone/>
            </a:pPr>
            <a:r>
              <a:rPr lang="en-US" sz="3000" dirty="0">
                <a:latin typeface="Courier"/>
                <a:cs typeface="Courier"/>
              </a:rPr>
              <a:t> </a:t>
            </a:r>
            <a:r>
              <a:rPr lang="en-US" sz="3000" dirty="0" smtClean="0">
                <a:latin typeface="Courier"/>
                <a:cs typeface="Courier"/>
              </a:rPr>
              <a:t>  else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</a:t>
            </a:r>
            <a:r>
              <a:rPr lang="en-US" sz="3000" dirty="0">
                <a:latin typeface="Courier"/>
                <a:cs typeface="Courier"/>
              </a:rPr>
              <a:t> </a:t>
            </a:r>
            <a:r>
              <a:rPr lang="en-US" sz="3000" dirty="0" smtClean="0">
                <a:latin typeface="Courier"/>
                <a:cs typeface="Courier"/>
              </a:rPr>
              <a:t> yield(L1); </a:t>
            </a:r>
            <a:r>
              <a:rPr lang="en-US" sz="2000" dirty="0" smtClean="0">
                <a:latin typeface="Courier"/>
                <a:cs typeface="Courier"/>
              </a:rPr>
              <a:t>/</a:t>
            </a:r>
            <a:r>
              <a:rPr lang="en-US" sz="2000" dirty="0">
                <a:latin typeface="Courier"/>
                <a:cs typeface="Courier"/>
              </a:rPr>
              <a:t>/ return to </a:t>
            </a:r>
            <a:r>
              <a:rPr lang="en-US" sz="2000" dirty="0" smtClean="0">
                <a:latin typeface="Courier"/>
                <a:cs typeface="Courier"/>
              </a:rPr>
              <a:t>L1 </a:t>
            </a:r>
            <a:r>
              <a:rPr lang="en-US" sz="2000" dirty="0">
                <a:latin typeface="Courier"/>
                <a:cs typeface="Courier"/>
              </a:rPr>
              <a:t>when </a:t>
            </a:r>
            <a:r>
              <a:rPr lang="en-US" sz="2000" dirty="0" smtClean="0">
                <a:latin typeface="Courier"/>
                <a:cs typeface="Courier"/>
              </a:rPr>
              <a:t>resumed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L2:</a:t>
            </a:r>
            <a:endParaRPr lang="en-US" sz="3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2736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</a:t>
            </a:r>
            <a:r>
              <a:rPr lang="en-US" dirty="0" smtClean="0"/>
              <a:t>Resumption (Generated Code)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synchronization point is a yield point:</a:t>
            </a:r>
          </a:p>
          <a:p>
            <a:pPr marL="457200" lvl="1" indent="0">
              <a:buNone/>
            </a:pPr>
            <a:r>
              <a:rPr lang="en-US" sz="3000" dirty="0" smtClean="0">
                <a:latin typeface="Courier"/>
                <a:cs typeface="Courier"/>
              </a:rPr>
              <a:t>   </a:t>
            </a:r>
            <a:r>
              <a:rPr lang="en-US" sz="3000" dirty="0" smtClean="0">
                <a:solidFill>
                  <a:srgbClr val="FF0000"/>
                </a:solidFill>
                <a:latin typeface="Courier"/>
                <a:cs typeface="Courier"/>
              </a:rPr>
              <a:t>label(1);</a:t>
            </a:r>
            <a:r>
              <a:rPr lang="en-US" sz="3000" dirty="0" smtClean="0">
                <a:latin typeface="Courier"/>
                <a:cs typeface="Courier"/>
              </a:rPr>
              <a:t/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.. synchronize (read, sync </a:t>
            </a:r>
            <a:r>
              <a:rPr lang="en-US" sz="3000" dirty="0" err="1" smtClean="0">
                <a:latin typeface="Courier"/>
                <a:cs typeface="Courier"/>
              </a:rPr>
              <a:t>etc</a:t>
            </a:r>
            <a:r>
              <a:rPr lang="en-US" sz="3000" dirty="0" smtClean="0">
                <a:latin typeface="Courier"/>
                <a:cs typeface="Courier"/>
              </a:rPr>
              <a:t>)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if (succeeded)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  yield(</a:t>
            </a:r>
            <a:r>
              <a:rPr lang="en-US" sz="3000" dirty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US" sz="3000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3000" dirty="0" smtClean="0">
                <a:latin typeface="Courier"/>
                <a:cs typeface="Courier"/>
              </a:rPr>
              <a:t>   else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   </a:t>
            </a:r>
            <a:r>
              <a:rPr lang="en-US" sz="3000" dirty="0">
                <a:latin typeface="Courier"/>
                <a:cs typeface="Courier"/>
              </a:rPr>
              <a:t> </a:t>
            </a:r>
            <a:r>
              <a:rPr lang="en-US" sz="3000" dirty="0" smtClean="0">
                <a:latin typeface="Courier"/>
                <a:cs typeface="Courier"/>
              </a:rPr>
              <a:t> yield(</a:t>
            </a:r>
            <a:r>
              <a:rPr lang="en-US" sz="3000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sz="3000" dirty="0" smtClean="0">
                <a:latin typeface="Courier"/>
                <a:cs typeface="Courier"/>
              </a:rPr>
              <a:t>);</a:t>
            </a:r>
            <a:br>
              <a:rPr lang="en-US" sz="3000" dirty="0" smtClean="0">
                <a:latin typeface="Courier"/>
                <a:cs typeface="Courier"/>
              </a:rPr>
            </a:br>
            <a:r>
              <a:rPr lang="en-US" sz="3000" dirty="0" smtClean="0">
                <a:latin typeface="Courier"/>
                <a:cs typeface="Courier"/>
              </a:rPr>
              <a:t>	 </a:t>
            </a:r>
            <a:r>
              <a:rPr lang="en-US" sz="3000" dirty="0" smtClean="0">
                <a:solidFill>
                  <a:srgbClr val="FF0000"/>
                </a:solidFill>
                <a:latin typeface="Courier"/>
                <a:cs typeface="Courier"/>
              </a:rPr>
              <a:t>label(2);</a:t>
            </a:r>
            <a:endParaRPr lang="en-US" sz="30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958" y="6229827"/>
            <a:ext cx="8670316" cy="507831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ourier"/>
                <a:cs typeface="Courier"/>
              </a:rPr>
              <a:t>y</a:t>
            </a:r>
            <a:r>
              <a:rPr lang="en-US" sz="2700" dirty="0" smtClean="0">
                <a:latin typeface="Courier"/>
                <a:cs typeface="Courier"/>
              </a:rPr>
              <a:t>ield(</a:t>
            </a:r>
            <a:r>
              <a:rPr lang="en-US" sz="2700" dirty="0" err="1" smtClean="0">
                <a:latin typeface="Courier"/>
                <a:cs typeface="Courier"/>
              </a:rPr>
              <a:t>i</a:t>
            </a:r>
            <a:r>
              <a:rPr lang="en-US" sz="2700" dirty="0" smtClean="0">
                <a:latin typeface="Courier"/>
                <a:cs typeface="Courier"/>
              </a:rPr>
              <a:t>)</a:t>
            </a:r>
            <a:r>
              <a:rPr lang="en-US" sz="2700" dirty="0" smtClean="0"/>
              <a:t> will set the </a:t>
            </a:r>
            <a:r>
              <a:rPr lang="en-US" sz="2700" dirty="0" err="1" smtClean="0"/>
              <a:t>runlabel</a:t>
            </a:r>
            <a:r>
              <a:rPr lang="en-US" sz="2700" dirty="0" smtClean="0"/>
              <a:t> for the process object to </a:t>
            </a:r>
            <a:r>
              <a:rPr lang="en-US" sz="2700" dirty="0" err="1" smtClean="0">
                <a:latin typeface="Courier"/>
                <a:cs typeface="Courier"/>
              </a:rPr>
              <a:t>i</a:t>
            </a:r>
            <a:r>
              <a:rPr lang="en-US" sz="2700" dirty="0" smtClean="0"/>
              <a:t>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183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Correct Resumption (ASM Instrumentation)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2818377" cy="397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l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abel(1);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.. synchronize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if (succeeded)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yield(2);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else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yield(1);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label(2);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96313" y="2151064"/>
            <a:ext cx="5247687" cy="1846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61: aload_0</a:t>
            </a:r>
            <a:b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62: iconst_1</a:t>
            </a:r>
            <a:b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63: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invokevirtual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label/(I)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V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66: 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...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96313" y="4291264"/>
            <a:ext cx="5247687" cy="2566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61: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nop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62: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nop</a:t>
            </a:r>
            <a:r>
              <a:rPr lang="en-US" b="1" dirty="0" smtClean="0">
                <a:latin typeface="Courier"/>
                <a:cs typeface="Courier"/>
              </a:rPr>
              <a:t/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63: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nop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64: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nop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65: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nop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66: ...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...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01736" y="2712537"/>
            <a:ext cx="521369" cy="4010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034504" y="3748591"/>
            <a:ext cx="521369" cy="4010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448" y="5058951"/>
            <a:ext cx="3489657" cy="107721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Dummy invocations</a:t>
            </a:r>
            <a:br>
              <a:rPr lang="en-US" sz="3200" dirty="0" smtClean="0"/>
            </a:br>
            <a:r>
              <a:rPr lang="en-US" sz="3200" dirty="0" smtClean="0"/>
              <a:t>are removed.</a:t>
            </a:r>
          </a:p>
        </p:txBody>
      </p:sp>
    </p:spTree>
    <p:extLst>
      <p:ext uri="{BB962C8B-B14F-4D97-AF65-F5344CB8AC3E}">
        <p14:creationId xmlns:p14="http://schemas.microsoft.com/office/powerpoint/2010/main" val="33373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Correct Resumption (ASM Instrumentation)</a:t>
            </a:r>
            <a:endParaRPr lang="en-US" sz="36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741559" y="4248872"/>
            <a:ext cx="3124376" cy="2566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61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nop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62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nop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63: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nop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64: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nop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65: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nop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66: ...</a:t>
            </a:r>
            <a:b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...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27618" y="4222956"/>
            <a:ext cx="1449892" cy="4678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95386" y="2009610"/>
            <a:ext cx="8562864" cy="3975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address (61) is associated with </a:t>
            </a:r>
            <a:r>
              <a:rPr lang="en-US" sz="3200" dirty="0" err="1" smtClean="0"/>
              <a:t>runlabel</a:t>
            </a:r>
            <a:r>
              <a:rPr lang="en-US" sz="3200" dirty="0" smtClean="0"/>
              <a:t> 1.</a:t>
            </a:r>
            <a:endParaRPr lang="en-US" sz="3200" dirty="0"/>
          </a:p>
          <a:p>
            <a:r>
              <a:rPr lang="en-US" sz="3200" dirty="0" smtClean="0"/>
              <a:t>Upon resumption, the code must jump to address 61 if the </a:t>
            </a:r>
            <a:r>
              <a:rPr lang="en-US" sz="3200" dirty="0" err="1" smtClean="0"/>
              <a:t>runlabel</a:t>
            </a:r>
            <a:r>
              <a:rPr lang="en-US" sz="3200" dirty="0" smtClean="0"/>
              <a:t> is 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51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Resumption (Generated Code)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Generated Java Code</a:t>
            </a:r>
          </a:p>
          <a:p>
            <a:r>
              <a:rPr lang="en-US" dirty="0" smtClean="0"/>
              <a:t> (top of the code)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Courier"/>
                <a:cs typeface="Courier"/>
              </a:rPr>
              <a:t>switch</a:t>
            </a:r>
            <a:r>
              <a:rPr lang="de-DE" dirty="0">
                <a:latin typeface="Courier"/>
                <a:cs typeface="Courier"/>
              </a:rPr>
              <a:t> (</a:t>
            </a:r>
            <a:r>
              <a:rPr lang="de-DE" dirty="0" err="1">
                <a:latin typeface="Courier"/>
                <a:cs typeface="Courier"/>
              </a:rPr>
              <a:t>runlabel</a:t>
            </a:r>
            <a:r>
              <a:rPr lang="de-DE" dirty="0">
                <a:latin typeface="Courier"/>
                <a:cs typeface="Courier"/>
              </a:rPr>
              <a:t>) {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0: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(0);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>
                <a:latin typeface="Courier"/>
                <a:cs typeface="Courier"/>
              </a:rPr>
              <a:t>  </a:t>
            </a:r>
            <a:r>
              <a:rPr lang="de-DE" dirty="0" smtClean="0">
                <a:latin typeface="Courier"/>
                <a:cs typeface="Courier"/>
              </a:rPr>
              <a:t>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>
                <a:latin typeface="Courier"/>
                <a:cs typeface="Courier"/>
              </a:rPr>
              <a:t>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1: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(1);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>
                <a:latin typeface="Courier"/>
                <a:cs typeface="Courier"/>
              </a:rPr>
              <a:t>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 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smtClean="0">
                <a:latin typeface="Courier"/>
                <a:cs typeface="Courier"/>
              </a:rPr>
              <a:t> .</a:t>
            </a:r>
            <a:r>
              <a:rPr lang="de-DE" dirty="0">
                <a:latin typeface="Courier"/>
                <a:cs typeface="Courier"/>
              </a:rPr>
              <a:t>..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>
                <a:latin typeface="Courier"/>
                <a:cs typeface="Courier"/>
              </a:rPr>
              <a:t>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);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>
                <a:latin typeface="Courier"/>
                <a:cs typeface="Courier"/>
              </a:rPr>
              <a:t>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</a:t>
            </a:r>
            <a:br>
              <a:rPr lang="de-DE" dirty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}</a:t>
            </a:r>
            <a:r>
              <a:rPr lang="de-DE" dirty="0">
                <a:latin typeface="Courier"/>
                <a:cs typeface="Courier"/>
              </a:rPr>
              <a:t/>
            </a:r>
            <a:br>
              <a:rPr lang="de-DE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Equivalent Java </a:t>
            </a:r>
            <a:r>
              <a:rPr lang="en-US" dirty="0" err="1" smtClean="0"/>
              <a:t>Bytecode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22596" y="2590800"/>
            <a:ext cx="4621404" cy="3535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0: </a:t>
            </a:r>
            <a:r>
              <a:rPr lang="en-US" dirty="0" err="1">
                <a:latin typeface="Courier"/>
                <a:cs typeface="Courier"/>
              </a:rPr>
              <a:t>aload</a:t>
            </a:r>
            <a:r>
              <a:rPr lang="en-US" dirty="0">
                <a:latin typeface="Courier"/>
                <a:cs typeface="Courier"/>
              </a:rPr>
              <a:t> 0</a:t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1: </a:t>
            </a:r>
            <a:r>
              <a:rPr lang="en-US" dirty="0" err="1">
                <a:latin typeface="Courier"/>
                <a:cs typeface="Courier"/>
              </a:rPr>
              <a:t>getfield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runLabel</a:t>
            </a:r>
            <a:r>
              <a:rPr lang="en-US" dirty="0">
                <a:latin typeface="Courier"/>
                <a:cs typeface="Courier"/>
              </a:rPr>
              <a:t> </a:t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4: </a:t>
            </a:r>
            <a:r>
              <a:rPr lang="en-US" dirty="0" err="1">
                <a:latin typeface="Courier"/>
                <a:cs typeface="Courier"/>
              </a:rPr>
              <a:t>tableswitch</a:t>
            </a:r>
            <a:r>
              <a:rPr lang="en-US" dirty="0">
                <a:latin typeface="Courier"/>
                <a:cs typeface="Courier"/>
              </a:rPr>
              <a:t>  // 0 to 2</a:t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    </a:t>
            </a:r>
            <a:r>
              <a:rPr lang="is-IS" dirty="0">
                <a:latin typeface="Courier"/>
                <a:cs typeface="Courier"/>
              </a:rPr>
              <a:t>0: 32</a:t>
            </a:r>
            <a:br>
              <a:rPr lang="is-IS" dirty="0">
                <a:latin typeface="Courier"/>
                <a:cs typeface="Courier"/>
              </a:rPr>
            </a:br>
            <a:r>
              <a:rPr lang="is-IS" dirty="0">
                <a:latin typeface="Courier"/>
                <a:cs typeface="Courier"/>
              </a:rPr>
              <a:t>    </a:t>
            </a:r>
            <a:r>
              <a:rPr lang="ru-RU" dirty="0">
                <a:latin typeface="Courier"/>
                <a:cs typeface="Courier"/>
              </a:rPr>
              <a:t>1: 35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    </a:t>
            </a:r>
            <a:r>
              <a:rPr lang="is-IS" dirty="0">
                <a:latin typeface="Courier"/>
                <a:cs typeface="Courier"/>
              </a:rPr>
              <a:t>2: 43</a:t>
            </a:r>
            <a:br>
              <a:rPr lang="is-IS" dirty="0">
                <a:latin typeface="Courier"/>
                <a:cs typeface="Courier"/>
              </a:rPr>
            </a:br>
            <a:r>
              <a:rPr lang="is-IS" dirty="0">
                <a:latin typeface="Courier"/>
                <a:cs typeface="Courier"/>
              </a:rPr>
              <a:t>    </a:t>
            </a:r>
            <a:r>
              <a:rPr lang="en-US" dirty="0">
                <a:latin typeface="Courier"/>
                <a:cs typeface="Courier"/>
              </a:rPr>
              <a:t>default: 48</a:t>
            </a:r>
            <a:br>
              <a:rPr lang="en-US" dirty="0">
                <a:latin typeface="Courier"/>
                <a:cs typeface="Courier"/>
              </a:rPr>
            </a:br>
            <a:r>
              <a:rPr lang="hr-HR" dirty="0">
                <a:latin typeface="Courier"/>
                <a:cs typeface="Courier"/>
              </a:rPr>
              <a:t>32: goto 48</a:t>
            </a:r>
            <a:br>
              <a:rPr lang="hr-HR" dirty="0"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35: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aload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0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e-DE" dirty="0">
                <a:solidFill>
                  <a:schemeClr val="tx1"/>
                </a:solidFill>
                <a:latin typeface="Courier"/>
                <a:cs typeface="Courier"/>
              </a:rPr>
              <a:t>36: </a:t>
            </a:r>
            <a:r>
              <a:rPr lang="de-DE" dirty="0" err="1">
                <a:solidFill>
                  <a:schemeClr val="tx1"/>
                </a:solidFill>
                <a:latin typeface="Courier"/>
                <a:cs typeface="Courier"/>
              </a:rPr>
              <a:t>iconst</a:t>
            </a:r>
            <a:r>
              <a:rPr lang="de-DE" dirty="0">
                <a:solidFill>
                  <a:schemeClr val="tx1"/>
                </a:solidFill>
                <a:latin typeface="Courier"/>
                <a:cs typeface="Courier"/>
              </a:rPr>
              <a:t> 1</a:t>
            </a:r>
            <a:br>
              <a:rPr lang="de-DE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e-DE" dirty="0">
                <a:solidFill>
                  <a:schemeClr val="tx1"/>
                </a:solidFill>
                <a:latin typeface="Courier"/>
                <a:cs typeface="Courier"/>
              </a:rPr>
              <a:t>37: </a:t>
            </a:r>
            <a:r>
              <a:rPr lang="de-DE" dirty="0" err="1">
                <a:solidFill>
                  <a:schemeClr val="tx1"/>
                </a:solidFill>
                <a:latin typeface="Courier"/>
                <a:cs typeface="Courier"/>
              </a:rPr>
              <a:t>invokevirtual</a:t>
            </a:r>
            <a:r>
              <a:rPr lang="de-DE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ourier"/>
                <a:cs typeface="Courier"/>
              </a:rPr>
              <a:t>resume</a:t>
            </a:r>
            <a:r>
              <a:rPr lang="de-DE" dirty="0">
                <a:solidFill>
                  <a:schemeClr val="tx1"/>
                </a:solidFill>
                <a:latin typeface="Courier"/>
                <a:cs typeface="Courier"/>
              </a:rPr>
              <a:t>/(I)V</a:t>
            </a:r>
            <a:br>
              <a:rPr lang="de-DE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40: </a:t>
            </a:r>
            <a:r>
              <a:rPr lang="pl-PL" dirty="0" err="1">
                <a:solidFill>
                  <a:schemeClr val="tx1"/>
                </a:solidFill>
                <a:latin typeface="Courier"/>
                <a:cs typeface="Courier"/>
              </a:rPr>
              <a:t>goto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 48</a:t>
            </a:r>
            <a:br>
              <a:rPr lang="pl-PL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is-IS" dirty="0" smtClean="0">
                <a:solidFill>
                  <a:schemeClr val="tx1"/>
                </a:solidFill>
                <a:latin typeface="Courier"/>
                <a:cs typeface="Courier"/>
              </a:rPr>
              <a:t>...</a:t>
            </a:r>
            <a:endParaRPr lang="pl-PL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7753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Correct Resumption (ASM Instrumentation)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46" y="1763392"/>
            <a:ext cx="4635641" cy="417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0</a:t>
            </a:r>
            <a:r>
              <a:rPr lang="en-US" sz="2000" dirty="0">
                <a:latin typeface="Courier"/>
                <a:cs typeface="Courier"/>
              </a:rPr>
              <a:t>: </a:t>
            </a:r>
            <a:r>
              <a:rPr lang="en-US" sz="2000" dirty="0" err="1">
                <a:latin typeface="Courier"/>
                <a:cs typeface="Courier"/>
              </a:rPr>
              <a:t>aload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0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1</a:t>
            </a:r>
            <a:r>
              <a:rPr lang="en-US" sz="2000" dirty="0">
                <a:latin typeface="Courier"/>
                <a:cs typeface="Courier"/>
              </a:rPr>
              <a:t>: </a:t>
            </a:r>
            <a:r>
              <a:rPr lang="en-US" sz="2000" dirty="0" err="1">
                <a:latin typeface="Courier"/>
                <a:cs typeface="Courier"/>
              </a:rPr>
              <a:t>getfield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runLabel</a:t>
            </a:r>
            <a:r>
              <a:rPr lang="en-US" sz="2000" dirty="0">
                <a:latin typeface="Courier"/>
                <a:cs typeface="Courier"/>
              </a:rPr>
              <a:t> </a:t>
            </a:r>
            <a:br>
              <a:rPr lang="en-US" sz="2000" dirty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4</a:t>
            </a:r>
            <a:r>
              <a:rPr lang="en-US" sz="2000" dirty="0">
                <a:latin typeface="Courier"/>
                <a:cs typeface="Courier"/>
              </a:rPr>
              <a:t>: </a:t>
            </a:r>
            <a:r>
              <a:rPr lang="en-US" sz="2000" dirty="0" err="1">
                <a:latin typeface="Courier"/>
                <a:cs typeface="Courier"/>
              </a:rPr>
              <a:t>tableswitch</a:t>
            </a:r>
            <a:r>
              <a:rPr lang="en-US" sz="2000" dirty="0">
                <a:latin typeface="Courier"/>
                <a:cs typeface="Courier"/>
              </a:rPr>
              <a:t>  // 0 to </a:t>
            </a:r>
            <a:r>
              <a:rPr lang="en-US" sz="2000" dirty="0" smtClean="0">
                <a:latin typeface="Courier"/>
                <a:cs typeface="Courier"/>
              </a:rPr>
              <a:t>2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is-IS" sz="2000" dirty="0" smtClean="0">
                <a:latin typeface="Courier"/>
                <a:cs typeface="Courier"/>
              </a:rPr>
              <a:t>0</a:t>
            </a:r>
            <a:r>
              <a:rPr lang="is-IS" sz="2000" dirty="0">
                <a:latin typeface="Courier"/>
                <a:cs typeface="Courier"/>
              </a:rPr>
              <a:t>: </a:t>
            </a:r>
            <a:r>
              <a:rPr lang="is-IS" sz="2000" dirty="0" smtClean="0">
                <a:latin typeface="Courier"/>
                <a:cs typeface="Courier"/>
              </a:rPr>
              <a:t>32</a:t>
            </a:r>
            <a:br>
              <a:rPr lang="is-IS" sz="2000" dirty="0" smtClean="0">
                <a:latin typeface="Courier"/>
                <a:cs typeface="Courier"/>
              </a:rPr>
            </a:br>
            <a:r>
              <a:rPr lang="is-IS" sz="2000" dirty="0" smtClean="0">
                <a:latin typeface="Courier"/>
                <a:cs typeface="Courier"/>
              </a:rPr>
              <a:t>    </a:t>
            </a:r>
            <a:r>
              <a:rPr lang="ru-RU" sz="2000" dirty="0" smtClean="0">
                <a:latin typeface="Courier"/>
                <a:cs typeface="Courier"/>
              </a:rPr>
              <a:t>1</a:t>
            </a:r>
            <a:r>
              <a:rPr lang="ru-RU" sz="2000" dirty="0">
                <a:latin typeface="Courier"/>
                <a:cs typeface="Courier"/>
              </a:rPr>
              <a:t>: </a:t>
            </a:r>
            <a:r>
              <a:rPr lang="ru-RU" sz="2000" dirty="0" smtClean="0">
                <a:latin typeface="Courier"/>
                <a:cs typeface="Courier"/>
              </a:rPr>
              <a:t>35</a:t>
            </a:r>
            <a:r>
              <a:rPr lang="en-US" sz="2000" dirty="0" smtClean="0">
                <a:latin typeface="Courier"/>
                <a:cs typeface="Courier"/>
              </a:rPr>
              <a:t/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is-IS" sz="2000" dirty="0" smtClean="0">
                <a:latin typeface="Courier"/>
                <a:cs typeface="Courier"/>
              </a:rPr>
              <a:t>2</a:t>
            </a:r>
            <a:r>
              <a:rPr lang="is-IS" sz="2000" dirty="0">
                <a:latin typeface="Courier"/>
                <a:cs typeface="Courier"/>
              </a:rPr>
              <a:t>: </a:t>
            </a:r>
            <a:r>
              <a:rPr lang="is-IS" sz="2000" dirty="0" smtClean="0">
                <a:latin typeface="Courier"/>
                <a:cs typeface="Courier"/>
              </a:rPr>
              <a:t>43</a:t>
            </a:r>
            <a:br>
              <a:rPr lang="is-IS" sz="2000" dirty="0" smtClean="0">
                <a:latin typeface="Courier"/>
                <a:cs typeface="Courier"/>
              </a:rPr>
            </a:br>
            <a:r>
              <a:rPr lang="is-IS" sz="2000" dirty="0" smtClean="0">
                <a:latin typeface="Courier"/>
                <a:cs typeface="Courier"/>
              </a:rPr>
              <a:t>    </a:t>
            </a:r>
            <a:r>
              <a:rPr lang="en-US" sz="2000" dirty="0" smtClean="0">
                <a:latin typeface="Courier"/>
                <a:cs typeface="Courier"/>
              </a:rPr>
              <a:t>default: 48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hr-HR" sz="2000" dirty="0" smtClean="0">
                <a:latin typeface="Courier"/>
                <a:cs typeface="Courier"/>
              </a:rPr>
              <a:t>32</a:t>
            </a:r>
            <a:r>
              <a:rPr lang="hr-HR" sz="2000" dirty="0">
                <a:latin typeface="Courier"/>
                <a:cs typeface="Courier"/>
              </a:rPr>
              <a:t>: goto </a:t>
            </a:r>
            <a:r>
              <a:rPr lang="hr-HR" sz="2000" dirty="0" smtClean="0">
                <a:latin typeface="Courier"/>
                <a:cs typeface="Courier"/>
              </a:rPr>
              <a:t>48</a:t>
            </a:r>
            <a:br>
              <a:rPr lang="hr-HR" sz="2000" dirty="0" smtClean="0">
                <a:latin typeface="Courier"/>
                <a:cs typeface="Courier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35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Courier"/>
                <a:cs typeface="Courier"/>
              </a:rPr>
              <a:t>aload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b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>36</a:t>
            </a:r>
            <a:r>
              <a:rPr lang="de-DE" sz="2000" b="1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de-DE" sz="2000" b="1" dirty="0" err="1">
                <a:solidFill>
                  <a:srgbClr val="FF0000"/>
                </a:solidFill>
                <a:latin typeface="Courier"/>
                <a:cs typeface="Courier"/>
              </a:rPr>
              <a:t>iconst</a:t>
            </a:r>
            <a:r>
              <a:rPr lang="de-DE" sz="20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b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>37</a:t>
            </a:r>
            <a:r>
              <a:rPr lang="de-DE" sz="2000" b="1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de-DE" sz="2000" b="1" dirty="0" err="1">
                <a:solidFill>
                  <a:srgbClr val="FF0000"/>
                </a:solidFill>
                <a:latin typeface="Courier"/>
                <a:cs typeface="Courier"/>
              </a:rPr>
              <a:t>invokevirtual</a:t>
            </a:r>
            <a:r>
              <a:rPr lang="de-DE" sz="20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Courier"/>
                <a:cs typeface="Courier"/>
              </a:rPr>
              <a:t>resume</a:t>
            </a:r>
            <a:r>
              <a:rPr lang="de-DE" sz="2000" b="1" dirty="0">
                <a:solidFill>
                  <a:srgbClr val="FF0000"/>
                </a:solidFill>
                <a:latin typeface="Courier"/>
                <a:cs typeface="Courier"/>
              </a:rPr>
              <a:t>/(I)</a:t>
            </a: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>V</a:t>
            </a:r>
            <a:b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pl-PL" sz="2000" dirty="0" smtClean="0">
                <a:latin typeface="Courier"/>
                <a:cs typeface="Courier"/>
              </a:rPr>
              <a:t>40</a:t>
            </a:r>
            <a:r>
              <a:rPr lang="pl-PL" sz="2000" dirty="0">
                <a:latin typeface="Courier"/>
                <a:cs typeface="Courier"/>
              </a:rPr>
              <a:t>: </a:t>
            </a:r>
            <a:r>
              <a:rPr lang="pl-PL" sz="2000" dirty="0" err="1">
                <a:latin typeface="Courier"/>
                <a:cs typeface="Courier"/>
              </a:rPr>
              <a:t>goto</a:t>
            </a:r>
            <a:r>
              <a:rPr lang="pl-PL" sz="2000" dirty="0">
                <a:latin typeface="Courier"/>
                <a:cs typeface="Courier"/>
              </a:rPr>
              <a:t> </a:t>
            </a:r>
            <a:r>
              <a:rPr lang="pl-PL" sz="2000" dirty="0" smtClean="0">
                <a:latin typeface="Courier"/>
                <a:cs typeface="Courier"/>
              </a:rPr>
              <a:t>48</a:t>
            </a:r>
            <a:br>
              <a:rPr lang="pl-PL" sz="2000" dirty="0" smtClean="0">
                <a:latin typeface="Courier"/>
                <a:cs typeface="Courier"/>
              </a:rPr>
            </a:br>
            <a:r>
              <a:rPr lang="is-IS" sz="2000" dirty="0" smtClean="0">
                <a:latin typeface="Courier"/>
                <a:cs typeface="Courier"/>
              </a:rPr>
              <a:t>...</a:t>
            </a:r>
            <a:endParaRPr lang="pl-PL" sz="20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763390"/>
            <a:ext cx="4228126" cy="470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0: </a:t>
            </a:r>
            <a:r>
              <a:rPr lang="en-US" sz="2000" dirty="0" err="1">
                <a:latin typeface="Courier"/>
                <a:cs typeface="Courier"/>
              </a:rPr>
              <a:t>aload</a:t>
            </a:r>
            <a:r>
              <a:rPr lang="en-US" sz="2000" dirty="0">
                <a:latin typeface="Courier"/>
                <a:cs typeface="Courier"/>
              </a:rPr>
              <a:t> 0</a:t>
            </a:r>
            <a:br>
              <a:rPr lang="en-US" sz="2000" dirty="0">
                <a:latin typeface="Courier"/>
                <a:cs typeface="Courier"/>
              </a:rPr>
            </a:br>
            <a:r>
              <a:rPr lang="en-US" sz="2000" dirty="0">
                <a:latin typeface="Courier"/>
                <a:cs typeface="Courier"/>
              </a:rPr>
              <a:t>1: </a:t>
            </a:r>
            <a:r>
              <a:rPr lang="en-US" sz="2000" dirty="0" err="1">
                <a:latin typeface="Courier"/>
                <a:cs typeface="Courier"/>
              </a:rPr>
              <a:t>getfield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runLabel</a:t>
            </a:r>
            <a:r>
              <a:rPr lang="en-US" sz="2000" dirty="0">
                <a:latin typeface="Courier"/>
                <a:cs typeface="Courier"/>
              </a:rPr>
              <a:t> </a:t>
            </a:r>
            <a:br>
              <a:rPr lang="en-US" sz="2000" dirty="0">
                <a:latin typeface="Courier"/>
                <a:cs typeface="Courier"/>
              </a:rPr>
            </a:br>
            <a:r>
              <a:rPr lang="en-US" sz="2000" dirty="0">
                <a:latin typeface="Courier"/>
                <a:cs typeface="Courier"/>
              </a:rPr>
              <a:t>4: </a:t>
            </a:r>
            <a:r>
              <a:rPr lang="en-US" sz="2000" dirty="0" err="1">
                <a:latin typeface="Courier"/>
                <a:cs typeface="Courier"/>
              </a:rPr>
              <a:t>tableswitch</a:t>
            </a:r>
            <a:r>
              <a:rPr lang="en-US" sz="2000" dirty="0">
                <a:latin typeface="Courier"/>
                <a:cs typeface="Courier"/>
              </a:rPr>
              <a:t>  // 0 to 2</a:t>
            </a:r>
            <a:br>
              <a:rPr lang="en-US" sz="2000" dirty="0">
                <a:latin typeface="Courier"/>
                <a:cs typeface="Courier"/>
              </a:rPr>
            </a:b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is-IS" sz="2000" dirty="0">
                <a:latin typeface="Courier"/>
                <a:cs typeface="Courier"/>
              </a:rPr>
              <a:t>0: 32</a:t>
            </a:r>
            <a:br>
              <a:rPr lang="is-IS" sz="2000" dirty="0">
                <a:latin typeface="Courier"/>
                <a:cs typeface="Courier"/>
              </a:rPr>
            </a:br>
            <a:r>
              <a:rPr lang="is-IS" sz="2000" dirty="0">
                <a:latin typeface="Courier"/>
                <a:cs typeface="Courier"/>
              </a:rPr>
              <a:t>    </a:t>
            </a:r>
            <a:r>
              <a:rPr lang="ru-RU" sz="2000" dirty="0">
                <a:latin typeface="Courier"/>
                <a:cs typeface="Courier"/>
              </a:rPr>
              <a:t>1: 35</a:t>
            </a:r>
            <a:r>
              <a:rPr lang="en-US" sz="2000" dirty="0">
                <a:latin typeface="Courier"/>
                <a:cs typeface="Courier"/>
              </a:rPr>
              <a:t/>
            </a:r>
            <a:br>
              <a:rPr lang="en-US" sz="2000" dirty="0">
                <a:latin typeface="Courier"/>
                <a:cs typeface="Courier"/>
              </a:rPr>
            </a:b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is-IS" sz="2000" dirty="0">
                <a:latin typeface="Courier"/>
                <a:cs typeface="Courier"/>
              </a:rPr>
              <a:t>2: 43</a:t>
            </a:r>
            <a:br>
              <a:rPr lang="is-IS" sz="2000" dirty="0">
                <a:latin typeface="Courier"/>
                <a:cs typeface="Courier"/>
              </a:rPr>
            </a:br>
            <a:r>
              <a:rPr lang="is-IS" sz="2000" dirty="0">
                <a:latin typeface="Courier"/>
                <a:cs typeface="Courier"/>
              </a:rPr>
              <a:t>    </a:t>
            </a:r>
            <a:r>
              <a:rPr lang="en-US" sz="2000" dirty="0">
                <a:latin typeface="Courier"/>
                <a:cs typeface="Courier"/>
              </a:rPr>
              <a:t>default: 48</a:t>
            </a:r>
            <a:br>
              <a:rPr lang="en-US" sz="2000" dirty="0">
                <a:latin typeface="Courier"/>
                <a:cs typeface="Courier"/>
              </a:rPr>
            </a:br>
            <a:r>
              <a:rPr lang="hr-HR" sz="2000" dirty="0">
                <a:latin typeface="Courier"/>
                <a:cs typeface="Courier"/>
              </a:rPr>
              <a:t>32: goto 48</a:t>
            </a:r>
            <a:br>
              <a:rPr lang="hr-HR" sz="2000" dirty="0">
                <a:latin typeface="Courier"/>
                <a:cs typeface="Courier"/>
              </a:rPr>
            </a:b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35: </a:t>
            </a:r>
            <a:r>
              <a:rPr lang="en-US" sz="2000" b="1" dirty="0" err="1" smtClean="0">
                <a:solidFill>
                  <a:srgbClr val="FF0000"/>
                </a:solidFill>
                <a:latin typeface="Courier"/>
                <a:cs typeface="Courier"/>
              </a:rPr>
              <a:t>nop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>36</a:t>
            </a:r>
            <a:r>
              <a:rPr lang="de-DE" sz="2000" b="1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de-DE" sz="2000" b="1" dirty="0" err="1" smtClean="0">
                <a:solidFill>
                  <a:srgbClr val="FF0000"/>
                </a:solidFill>
                <a:latin typeface="Courier"/>
                <a:cs typeface="Courier"/>
              </a:rPr>
              <a:t>nop</a:t>
            </a: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>37</a:t>
            </a:r>
            <a:r>
              <a:rPr lang="de-DE" sz="2000" b="1" dirty="0">
                <a:solidFill>
                  <a:srgbClr val="FF0000"/>
                </a:solidFill>
                <a:latin typeface="Courier"/>
                <a:cs typeface="Courier"/>
              </a:rPr>
              <a:t>: </a:t>
            </a:r>
            <a:r>
              <a:rPr lang="de-DE" sz="2000" b="1" dirty="0" err="1" smtClean="0">
                <a:solidFill>
                  <a:srgbClr val="FF0000"/>
                </a:solidFill>
                <a:latin typeface="Courier"/>
                <a:cs typeface="Courier"/>
              </a:rPr>
              <a:t>goto</a:t>
            </a:r>
            <a:r>
              <a:rPr lang="de-DE" sz="2000" b="1" dirty="0" smtClean="0">
                <a:solidFill>
                  <a:srgbClr val="FF0000"/>
                </a:solidFill>
                <a:latin typeface="Courier"/>
                <a:cs typeface="Courier"/>
              </a:rPr>
              <a:t> 61</a:t>
            </a:r>
            <a:r>
              <a:rPr lang="de-DE" sz="2000" dirty="0" smtClean="0">
                <a:latin typeface="Courier"/>
                <a:cs typeface="Courier"/>
              </a:rPr>
              <a:t/>
            </a:r>
            <a:br>
              <a:rPr lang="de-DE" sz="2000" dirty="0" smtClean="0">
                <a:latin typeface="Courier"/>
                <a:cs typeface="Courier"/>
              </a:rPr>
            </a:br>
            <a:r>
              <a:rPr lang="pl-PL" sz="2000" dirty="0" smtClean="0">
                <a:latin typeface="Courier"/>
                <a:cs typeface="Courier"/>
              </a:rPr>
              <a:t>40</a:t>
            </a:r>
            <a:r>
              <a:rPr lang="pl-PL" sz="2000" dirty="0">
                <a:latin typeface="Courier"/>
                <a:cs typeface="Courier"/>
              </a:rPr>
              <a:t>: </a:t>
            </a:r>
            <a:r>
              <a:rPr lang="pl-PL" sz="2000" dirty="0" err="1">
                <a:latin typeface="Courier"/>
                <a:cs typeface="Courier"/>
              </a:rPr>
              <a:t>goto</a:t>
            </a:r>
            <a:r>
              <a:rPr lang="pl-PL" sz="2000" dirty="0">
                <a:latin typeface="Courier"/>
                <a:cs typeface="Courier"/>
              </a:rPr>
              <a:t> 48</a:t>
            </a:r>
            <a:br>
              <a:rPr lang="pl-PL" sz="2000" dirty="0">
                <a:latin typeface="Courier"/>
                <a:cs typeface="Courier"/>
              </a:rPr>
            </a:br>
            <a:r>
              <a:rPr lang="is-IS" sz="2000" dirty="0" smtClean="0">
                <a:latin typeface="Courier"/>
                <a:cs typeface="Courier"/>
              </a:rPr>
              <a:t>...</a:t>
            </a:r>
            <a:endParaRPr lang="pl-PL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10" y="5780782"/>
            <a:ext cx="8696412" cy="1077218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Placeholder code replaced by </a:t>
            </a:r>
            <a:r>
              <a:rPr lang="en-US" sz="3200" dirty="0" err="1" smtClean="0">
                <a:latin typeface="Courier"/>
                <a:cs typeface="Courier"/>
              </a:rPr>
              <a:t>nop</a:t>
            </a:r>
            <a:r>
              <a:rPr lang="en-US" sz="3200" dirty="0" smtClean="0"/>
              <a:t> instructions and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gotos</a:t>
            </a:r>
            <a:r>
              <a:rPr lang="en-US" sz="3200" dirty="0" smtClean="0"/>
              <a:t> adjusted to the correct label addresses</a:t>
            </a:r>
            <a:endParaRPr lang="en-US" sz="3200" dirty="0"/>
          </a:p>
        </p:txBody>
      </p:sp>
      <p:sp>
        <p:nvSpPr>
          <p:cNvPr id="6" name="Left Arrow 5"/>
          <p:cNvSpPr/>
          <p:nvPr/>
        </p:nvSpPr>
        <p:spPr>
          <a:xfrm>
            <a:off x="6630739" y="4812631"/>
            <a:ext cx="1831473" cy="4545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@ of </a:t>
            </a:r>
            <a:r>
              <a:rPr lang="en-US" dirty="0" err="1" smtClean="0"/>
              <a:t>runlabel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112209" y="4498475"/>
            <a:ext cx="1524001" cy="46789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Runlabel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9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883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yield(2);</a:t>
            </a:r>
            <a:br>
              <a:rPr lang="en-US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684" y="2151063"/>
            <a:ext cx="5274424" cy="397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78: aload_0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79: iconst_2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80: </a:t>
            </a:r>
            <a:r>
              <a:rPr lang="en-US" dirty="0" err="1" smtClean="0">
                <a:latin typeface="Courier"/>
                <a:cs typeface="Courier"/>
              </a:rPr>
              <a:t>invokevirtual</a:t>
            </a:r>
            <a:r>
              <a:rPr lang="en-US" dirty="0" smtClean="0">
                <a:latin typeface="Courier"/>
                <a:cs typeface="Courier"/>
              </a:rPr>
              <a:t> yield/(I)V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83: </a:t>
            </a:r>
            <a:r>
              <a:rPr lang="en-US" dirty="0" err="1" smtClean="0">
                <a:latin typeface="Courier"/>
                <a:cs typeface="Courier"/>
              </a:rPr>
              <a:t>goto</a:t>
            </a:r>
            <a:r>
              <a:rPr lang="en-US" dirty="0" smtClean="0">
                <a:latin typeface="Courier"/>
                <a:cs typeface="Courier"/>
              </a:rPr>
              <a:t> 100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100: return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8112" y="2927684"/>
            <a:ext cx="2352842" cy="6951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Becomes</a:t>
            </a:r>
            <a:endParaRPr lang="en-US" sz="2200" dirty="0"/>
          </a:p>
        </p:txBody>
      </p:sp>
      <p:sp>
        <p:nvSpPr>
          <p:cNvPr id="6" name="Left Arrow 5"/>
          <p:cNvSpPr/>
          <p:nvPr/>
        </p:nvSpPr>
        <p:spPr>
          <a:xfrm>
            <a:off x="5588000" y="3983790"/>
            <a:ext cx="2767263" cy="7887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Shared return point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417052" y="5833775"/>
            <a:ext cx="6670843" cy="584776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"/>
                <a:cs typeface="Courier"/>
              </a:rPr>
              <a:t>y</a:t>
            </a:r>
            <a:r>
              <a:rPr lang="en-US" sz="3200" dirty="0" smtClean="0">
                <a:latin typeface="Courier"/>
                <a:cs typeface="Courier"/>
              </a:rPr>
              <a:t>ield(2)</a:t>
            </a:r>
            <a:r>
              <a:rPr lang="en-US" sz="3200" dirty="0" smtClean="0"/>
              <a:t> sets the </a:t>
            </a:r>
            <a:r>
              <a:rPr lang="en-US" sz="3200" dirty="0" err="1" smtClean="0">
                <a:latin typeface="Courier"/>
                <a:cs typeface="Courier"/>
              </a:rPr>
              <a:t>runLabel</a:t>
            </a:r>
            <a:r>
              <a:rPr lang="en-US" sz="3200" dirty="0" smtClean="0"/>
              <a:t> field.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52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ProcessJ</a:t>
            </a:r>
            <a:r>
              <a:rPr lang="en-US" dirty="0" smtClean="0"/>
              <a:t> to Java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164" y="2133600"/>
            <a:ext cx="8574086" cy="284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Courier"/>
                <a:cs typeface="Courier"/>
              </a:rPr>
              <a:t>proc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b="1" dirty="0" smtClean="0">
                <a:latin typeface="Courier"/>
                <a:cs typeface="Courier"/>
              </a:rPr>
              <a:t>void </a:t>
            </a:r>
            <a:r>
              <a:rPr lang="en-US" sz="2800" dirty="0" smtClean="0">
                <a:latin typeface="Courier"/>
                <a:cs typeface="Courier"/>
              </a:rPr>
              <a:t>foo(pt</a:t>
            </a:r>
            <a:r>
              <a:rPr lang="en-US" sz="2800" baseline="-25000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 pn</a:t>
            </a:r>
            <a:r>
              <a:rPr lang="en-US" sz="2800" baseline="-25000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, ..., </a:t>
            </a:r>
            <a:r>
              <a:rPr lang="en-US" sz="2800" dirty="0" err="1" smtClean="0">
                <a:latin typeface="Courier"/>
                <a:cs typeface="Courier"/>
              </a:rPr>
              <a:t>tp</a:t>
            </a:r>
            <a:r>
              <a:rPr lang="en-US" sz="2800" baseline="-25000" dirty="0" err="1" smtClean="0">
                <a:latin typeface="Courier"/>
                <a:cs typeface="Courier"/>
              </a:rPr>
              <a:t>n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 err="1" smtClean="0">
                <a:latin typeface="Courier"/>
                <a:cs typeface="Courier"/>
              </a:rPr>
              <a:t>pn</a:t>
            </a:r>
            <a:r>
              <a:rPr lang="en-US" sz="2800" baseline="-25000" dirty="0" err="1" smtClean="0">
                <a:latin typeface="Courier"/>
                <a:cs typeface="Courier"/>
              </a:rPr>
              <a:t>n</a:t>
            </a:r>
            <a:r>
              <a:rPr lang="en-US" sz="2800" dirty="0" smtClean="0">
                <a:latin typeface="Courier"/>
                <a:cs typeface="Courier"/>
              </a:rPr>
              <a:t>) { 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  ...</a:t>
            </a:r>
          </a:p>
          <a:p>
            <a:pPr marL="0" indent="0">
              <a:buNone/>
            </a:pPr>
            <a:r>
              <a:rPr lang="en-US" sz="2800" dirty="0" smtClean="0">
                <a:latin typeface="Courier"/>
                <a:cs typeface="Courier"/>
              </a:rPr>
              <a:t>  lt</a:t>
            </a:r>
            <a:r>
              <a:rPr lang="en-US" sz="2800" baseline="-25000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>
                <a:latin typeface="Courier"/>
                <a:cs typeface="Courier"/>
              </a:rPr>
              <a:t>ln</a:t>
            </a:r>
            <a:r>
              <a:rPr lang="en-US" sz="2800" baseline="-25000" dirty="0">
                <a:latin typeface="Courier"/>
                <a:cs typeface="Courier"/>
              </a:rPr>
              <a:t>1</a:t>
            </a:r>
            <a:r>
              <a:rPr lang="en-US" sz="28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.</a:t>
            </a:r>
            <a:r>
              <a:rPr lang="en-US" sz="2800" dirty="0">
                <a:latin typeface="Courier"/>
                <a:cs typeface="Courier"/>
              </a:rPr>
              <a:t>..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 err="1" smtClean="0">
                <a:latin typeface="Courier"/>
                <a:cs typeface="Courier"/>
              </a:rPr>
              <a:t>lt</a:t>
            </a:r>
            <a:r>
              <a:rPr lang="en-US" sz="2800" baseline="-25000" dirty="0" err="1" smtClean="0">
                <a:latin typeface="Courier"/>
                <a:cs typeface="Courier"/>
              </a:rPr>
              <a:t>m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ln</a:t>
            </a:r>
            <a:r>
              <a:rPr lang="en-US" sz="2800" baseline="-25000" dirty="0" err="1">
                <a:latin typeface="Courier"/>
                <a:cs typeface="Courier"/>
              </a:rPr>
              <a:t>m</a:t>
            </a:r>
            <a:r>
              <a:rPr lang="en-US" sz="28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.</a:t>
            </a:r>
            <a:r>
              <a:rPr lang="en-US" sz="2800" dirty="0">
                <a:latin typeface="Courier"/>
                <a:cs typeface="Courier"/>
              </a:rPr>
              <a:t>.. statements ...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Left Arrow 7"/>
          <p:cNvSpPr/>
          <p:nvPr/>
        </p:nvSpPr>
        <p:spPr>
          <a:xfrm>
            <a:off x="2727158" y="3823368"/>
            <a:ext cx="2245895" cy="8154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  <a:r>
              <a:rPr lang="en-US" sz="3200" dirty="0" smtClean="0"/>
              <a:t>ocals</a:t>
            </a:r>
            <a:endParaRPr lang="en-US" sz="3200" dirty="0"/>
          </a:p>
        </p:txBody>
      </p:sp>
      <p:sp>
        <p:nvSpPr>
          <p:cNvPr id="9" name="Left Arrow 8"/>
          <p:cNvSpPr/>
          <p:nvPr/>
        </p:nvSpPr>
        <p:spPr>
          <a:xfrm rot="2564980">
            <a:off x="5467684" y="3408947"/>
            <a:ext cx="2326105" cy="88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Parameters</a:t>
            </a:r>
            <a:endParaRPr lang="en-US" sz="2800" dirty="0"/>
          </a:p>
        </p:txBody>
      </p:sp>
      <p:sp>
        <p:nvSpPr>
          <p:cNvPr id="10" name="Left Arrow 9"/>
          <p:cNvSpPr/>
          <p:nvPr/>
        </p:nvSpPr>
        <p:spPr>
          <a:xfrm>
            <a:off x="4973053" y="5232400"/>
            <a:ext cx="2245895" cy="8154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761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</a:t>
            </a:r>
            <a:r>
              <a:rPr lang="is-IS" dirty="0" smtClean="0"/>
              <a:t>… (CPA 2014)</a:t>
            </a:r>
            <a:endParaRPr lang="en-US" dirty="0"/>
          </a:p>
        </p:txBody>
      </p:sp>
      <p:pic>
        <p:nvPicPr>
          <p:cNvPr id="4" name="Picture 3" descr="las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402793"/>
            <a:ext cx="4019168" cy="2998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331" y="2202853"/>
            <a:ext cx="484066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presented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ProcessJ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(Process-Oriented Language)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Handcrafted JVM runtime:</a:t>
            </a:r>
            <a:br>
              <a:rPr lang="en-US" sz="2800" dirty="0" smtClean="0"/>
            </a:br>
            <a:r>
              <a:rPr lang="en-US" sz="2800" dirty="0" err="1" smtClean="0"/>
              <a:t>LiteProc</a:t>
            </a:r>
            <a:r>
              <a:rPr lang="en-US" sz="2800" dirty="0"/>
              <a:t> </a:t>
            </a:r>
            <a:r>
              <a:rPr lang="en-US" sz="2800" dirty="0" smtClean="0"/>
              <a:t>(proof of concept)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~ 95,000,000 concurrent </a:t>
            </a:r>
            <a:br>
              <a:rPr lang="en-US" sz="2800" dirty="0" smtClean="0"/>
            </a:br>
            <a:r>
              <a:rPr lang="en-US" sz="2800" dirty="0" smtClean="0"/>
              <a:t>processes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7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412" y="2458527"/>
            <a:ext cx="3633851" cy="789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ProcessJ</a:t>
            </a:r>
            <a:r>
              <a:rPr lang="en-US" dirty="0"/>
              <a:t> to Java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8210" y="2445158"/>
            <a:ext cx="4189977" cy="4706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public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A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public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static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foo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extends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PJProcess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ro-RO" dirty="0" smtClean="0">
                <a:latin typeface="Courier"/>
                <a:cs typeface="Courier"/>
              </a:rPr>
              <a:t>pt</a:t>
            </a:r>
            <a:r>
              <a:rPr lang="ro-RO" baseline="-25000" dirty="0" smtClean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 </a:t>
            </a:r>
            <a:r>
              <a:rPr lang="ro-RO" dirty="0">
                <a:latin typeface="Courier"/>
                <a:cs typeface="Courier"/>
              </a:rPr>
              <a:t>pn</a:t>
            </a:r>
            <a:r>
              <a:rPr lang="ro-RO" baseline="-25000" dirty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ro-RO" dirty="0">
                <a:latin typeface="Courier"/>
                <a:cs typeface="Courier"/>
              </a:rPr>
              <a:t>pt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>
                <a:latin typeface="Courier"/>
                <a:cs typeface="Courier"/>
              </a:rPr>
              <a:t> pn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...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de-DE" dirty="0" smtClean="0">
                <a:latin typeface="Courier"/>
                <a:cs typeface="Courier"/>
              </a:rPr>
              <a:t>lt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ln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dirty="0" err="1" smtClean="0">
                <a:latin typeface="Courier"/>
                <a:cs typeface="Courier"/>
              </a:rPr>
              <a:t>lt</a:t>
            </a:r>
            <a:r>
              <a:rPr lang="de-DE" baseline="-25000" dirty="0" err="1" smtClean="0">
                <a:latin typeface="Courier"/>
                <a:cs typeface="Courier"/>
              </a:rPr>
              <a:t>m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ln</a:t>
            </a:r>
            <a:r>
              <a:rPr lang="de-DE" baseline="-25000" dirty="0" err="1">
                <a:latin typeface="Courier"/>
                <a:cs typeface="Courier"/>
              </a:rPr>
              <a:t>m</a:t>
            </a:r>
            <a:r>
              <a:rPr lang="de-DE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foo</a:t>
            </a:r>
            <a:r>
              <a:rPr lang="de-DE" dirty="0">
                <a:latin typeface="Courier"/>
                <a:cs typeface="Courier"/>
              </a:rPr>
              <a:t>(pt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, </a:t>
            </a:r>
            <a:r>
              <a:rPr lang="de-DE" dirty="0" smtClean="0">
                <a:latin typeface="Courier"/>
                <a:cs typeface="Courier"/>
              </a:rPr>
              <a:t>.</a:t>
            </a:r>
            <a:r>
              <a:rPr lang="de-DE" dirty="0">
                <a:latin typeface="Courier"/>
                <a:cs typeface="Courier"/>
              </a:rPr>
              <a:t>..</a:t>
            </a:r>
            <a:r>
              <a:rPr lang="de-DE" dirty="0" smtClean="0">
                <a:latin typeface="Courier"/>
                <a:cs typeface="Courier"/>
              </a:rPr>
              <a:t>,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</a:t>
            </a:r>
            <a:r>
              <a:rPr lang="de-DE" dirty="0" err="1" smtClean="0">
                <a:latin typeface="Courier"/>
                <a:cs typeface="Courier"/>
              </a:rPr>
              <a:t>tp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pn</a:t>
            </a:r>
            <a:r>
              <a:rPr lang="de-DE" baseline="-25000" dirty="0" err="1">
                <a:latin typeface="Courier"/>
                <a:cs typeface="Courier"/>
              </a:rPr>
              <a:t>n</a:t>
            </a:r>
            <a:r>
              <a:rPr lang="de-DE" dirty="0">
                <a:latin typeface="Courier"/>
                <a:cs typeface="Courier"/>
              </a:rPr>
              <a:t>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smtClean="0">
                <a:latin typeface="Courier"/>
                <a:cs typeface="Courier"/>
              </a:rPr>
              <a:t>this</a:t>
            </a:r>
            <a:r>
              <a:rPr lang="de-DE" dirty="0" smtClean="0">
                <a:latin typeface="Courier"/>
                <a:cs typeface="Courier"/>
              </a:rPr>
              <a:t>.pn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=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err="1">
                <a:latin typeface="Courier"/>
                <a:cs typeface="Courier"/>
              </a:rPr>
              <a:t>t</a:t>
            </a:r>
            <a:r>
              <a:rPr lang="de-DE" b="1" dirty="0" err="1" smtClean="0">
                <a:latin typeface="Courier"/>
                <a:cs typeface="Courier"/>
              </a:rPr>
              <a:t>his</a:t>
            </a:r>
            <a:r>
              <a:rPr lang="de-DE" dirty="0" err="1" smtClean="0">
                <a:latin typeface="Courier"/>
                <a:cs typeface="Courier"/>
              </a:rPr>
              <a:t>.pn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= </a:t>
            </a:r>
            <a:r>
              <a:rPr lang="de-DE" dirty="0" err="1" smtClean="0">
                <a:latin typeface="Courier"/>
                <a:cs typeface="Courier"/>
              </a:rPr>
              <a:t>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}</a:t>
            </a:r>
            <a:endParaRPr lang="de-DE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445159"/>
            <a:ext cx="393192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b="1" dirty="0" err="1">
                <a:latin typeface="Courier"/>
                <a:cs typeface="Courier"/>
              </a:rPr>
              <a:t>void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run</a:t>
            </a:r>
            <a:r>
              <a:rPr lang="de-DE" dirty="0">
                <a:latin typeface="Courier"/>
                <a:cs typeface="Courier"/>
              </a:rPr>
              <a:t>()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</a:t>
            </a:r>
            <a:r>
              <a:rPr lang="de-DE" b="1" dirty="0" err="1" smtClean="0">
                <a:latin typeface="Courier"/>
                <a:cs typeface="Courier"/>
              </a:rPr>
              <a:t>switch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runlabel</a:t>
            </a:r>
            <a:r>
              <a:rPr lang="de-DE" dirty="0">
                <a:latin typeface="Courier"/>
                <a:cs typeface="Courier"/>
              </a:rPr>
              <a:t>) </a:t>
            </a:r>
            <a:r>
              <a:rPr lang="de-DE" dirty="0" smtClean="0">
                <a:latin typeface="Courier"/>
                <a:cs typeface="Courier"/>
              </a:rPr>
              <a:t>{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0: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(0)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1: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(1)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.</a:t>
            </a:r>
            <a:r>
              <a:rPr lang="de-DE" dirty="0">
                <a:latin typeface="Courier"/>
                <a:cs typeface="Courier"/>
              </a:rPr>
              <a:t>.</a:t>
            </a:r>
            <a:r>
              <a:rPr lang="de-DE" dirty="0" smtClean="0">
                <a:latin typeface="Courier"/>
                <a:cs typeface="Courier"/>
              </a:rPr>
              <a:t>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 smtClean="0">
                <a:latin typeface="Courier"/>
                <a:cs typeface="Courier"/>
              </a:rPr>
              <a:t>);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}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en-US" dirty="0" smtClean="0">
                <a:latin typeface="Courier"/>
                <a:cs typeface="Courier"/>
              </a:rPr>
              <a:t>... Statements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13" name="Left Arrow 12"/>
          <p:cNvSpPr/>
          <p:nvPr/>
        </p:nvSpPr>
        <p:spPr>
          <a:xfrm rot="20097979">
            <a:off x="3104524" y="1856948"/>
            <a:ext cx="1826126" cy="5882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New class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4163" y="3141576"/>
            <a:ext cx="3926890" cy="335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07510" y="2251241"/>
            <a:ext cx="3926890" cy="292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412" y="6112803"/>
            <a:ext cx="6566621" cy="584776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Process </a:t>
            </a:r>
            <a:r>
              <a:rPr lang="en-US" sz="3200" dirty="0" smtClean="0">
                <a:latin typeface="Courier"/>
                <a:cs typeface="Courier"/>
              </a:rPr>
              <a:t>foo</a:t>
            </a:r>
            <a:r>
              <a:rPr lang="en-US" sz="3200" dirty="0" smtClean="0"/>
              <a:t> lives in a file called </a:t>
            </a:r>
            <a:r>
              <a:rPr lang="en-US" sz="3200" dirty="0" err="1" smtClean="0">
                <a:latin typeface="Courier"/>
                <a:cs typeface="Courier"/>
              </a:rPr>
              <a:t>A.pj</a:t>
            </a:r>
            <a:endParaRPr lang="en-US" sz="3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0697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842211" y="3106811"/>
            <a:ext cx="1189789" cy="1358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ProcessJ</a:t>
            </a:r>
            <a:r>
              <a:rPr lang="en-US" dirty="0"/>
              <a:t> to Java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445158"/>
            <a:ext cx="4374776" cy="4706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public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A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public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static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foo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extends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PJProcess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ro-RO" dirty="0" smtClean="0">
                <a:latin typeface="Courier"/>
                <a:cs typeface="Courier"/>
              </a:rPr>
              <a:t>pt</a:t>
            </a:r>
            <a:r>
              <a:rPr lang="ro-RO" baseline="-25000" dirty="0" smtClean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 </a:t>
            </a:r>
            <a:r>
              <a:rPr lang="ro-RO" dirty="0">
                <a:latin typeface="Courier"/>
                <a:cs typeface="Courier"/>
              </a:rPr>
              <a:t>pn</a:t>
            </a:r>
            <a:r>
              <a:rPr lang="ro-RO" baseline="-25000" dirty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ro-RO" dirty="0">
                <a:latin typeface="Courier"/>
                <a:cs typeface="Courier"/>
              </a:rPr>
              <a:t>pt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>
                <a:latin typeface="Courier"/>
                <a:cs typeface="Courier"/>
              </a:rPr>
              <a:t> pn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...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de-DE" dirty="0" smtClean="0">
                <a:latin typeface="Courier"/>
                <a:cs typeface="Courier"/>
              </a:rPr>
              <a:t>lt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ln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dirty="0" err="1" smtClean="0">
                <a:latin typeface="Courier"/>
                <a:cs typeface="Courier"/>
              </a:rPr>
              <a:t>lt</a:t>
            </a:r>
            <a:r>
              <a:rPr lang="de-DE" baseline="-25000" dirty="0" err="1" smtClean="0">
                <a:latin typeface="Courier"/>
                <a:cs typeface="Courier"/>
              </a:rPr>
              <a:t>m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ln</a:t>
            </a:r>
            <a:r>
              <a:rPr lang="de-DE" baseline="-25000" dirty="0" err="1">
                <a:latin typeface="Courier"/>
                <a:cs typeface="Courier"/>
              </a:rPr>
              <a:t>m</a:t>
            </a:r>
            <a:r>
              <a:rPr lang="de-DE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endParaRPr lang="de-DE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445159"/>
            <a:ext cx="393192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b="1" dirty="0" err="1">
                <a:latin typeface="Courier"/>
                <a:cs typeface="Courier"/>
              </a:rPr>
              <a:t>void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run</a:t>
            </a:r>
            <a:r>
              <a:rPr lang="de-DE" dirty="0">
                <a:latin typeface="Courier"/>
                <a:cs typeface="Courier"/>
              </a:rPr>
              <a:t>()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</a:t>
            </a:r>
            <a:r>
              <a:rPr lang="de-DE" b="1" dirty="0" err="1" smtClean="0">
                <a:latin typeface="Courier"/>
                <a:cs typeface="Courier"/>
              </a:rPr>
              <a:t>switch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runlabel</a:t>
            </a:r>
            <a:r>
              <a:rPr lang="de-DE" dirty="0">
                <a:latin typeface="Courier"/>
                <a:cs typeface="Courier"/>
              </a:rPr>
              <a:t>) </a:t>
            </a:r>
            <a:r>
              <a:rPr lang="de-DE" dirty="0" smtClean="0">
                <a:latin typeface="Courier"/>
                <a:cs typeface="Courier"/>
              </a:rPr>
              <a:t>{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0: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(0)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1: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(1)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.</a:t>
            </a:r>
            <a:r>
              <a:rPr lang="de-DE" dirty="0">
                <a:latin typeface="Courier"/>
                <a:cs typeface="Courier"/>
              </a:rPr>
              <a:t>.</a:t>
            </a:r>
            <a:r>
              <a:rPr lang="de-DE" dirty="0" smtClean="0">
                <a:latin typeface="Courier"/>
                <a:cs typeface="Courier"/>
              </a:rPr>
              <a:t>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 smtClean="0">
                <a:latin typeface="Courier"/>
                <a:cs typeface="Courier"/>
              </a:rPr>
              <a:t>);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}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en-US" dirty="0" smtClean="0">
                <a:latin typeface="Courier"/>
                <a:cs typeface="Courier"/>
              </a:rPr>
              <a:t>... Statements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245895" y="3796624"/>
            <a:ext cx="1826126" cy="5882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>
            <a:off x="2245895" y="3053340"/>
            <a:ext cx="1826126" cy="5882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Parameters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607510" y="2251241"/>
            <a:ext cx="3926890" cy="292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412" y="6112803"/>
            <a:ext cx="7642437" cy="584776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Locals and Parameters are turned into fields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321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9436" y="4544001"/>
            <a:ext cx="3633851" cy="149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445158"/>
            <a:ext cx="4374776" cy="4706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public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A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public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static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foo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extends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PJProcess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ro-RO" dirty="0" smtClean="0">
                <a:latin typeface="Courier"/>
                <a:cs typeface="Courier"/>
              </a:rPr>
              <a:t>pt</a:t>
            </a:r>
            <a:r>
              <a:rPr lang="ro-RO" baseline="-25000" dirty="0" smtClean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 </a:t>
            </a:r>
            <a:r>
              <a:rPr lang="ro-RO" dirty="0">
                <a:latin typeface="Courier"/>
                <a:cs typeface="Courier"/>
              </a:rPr>
              <a:t>pn</a:t>
            </a:r>
            <a:r>
              <a:rPr lang="ro-RO" baseline="-25000" dirty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ro-RO" dirty="0">
                <a:latin typeface="Courier"/>
                <a:cs typeface="Courier"/>
              </a:rPr>
              <a:t>pt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>
                <a:latin typeface="Courier"/>
                <a:cs typeface="Courier"/>
              </a:rPr>
              <a:t> pn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...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de-DE" dirty="0" smtClean="0">
                <a:latin typeface="Courier"/>
                <a:cs typeface="Courier"/>
              </a:rPr>
              <a:t>lt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ln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dirty="0" err="1" smtClean="0">
                <a:latin typeface="Courier"/>
                <a:cs typeface="Courier"/>
              </a:rPr>
              <a:t>lt</a:t>
            </a:r>
            <a:r>
              <a:rPr lang="de-DE" baseline="-25000" dirty="0" err="1" smtClean="0">
                <a:latin typeface="Courier"/>
                <a:cs typeface="Courier"/>
              </a:rPr>
              <a:t>m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ln</a:t>
            </a:r>
            <a:r>
              <a:rPr lang="de-DE" baseline="-25000" dirty="0" err="1">
                <a:latin typeface="Courier"/>
                <a:cs typeface="Courier"/>
              </a:rPr>
              <a:t>m</a:t>
            </a:r>
            <a:r>
              <a:rPr lang="de-DE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foo</a:t>
            </a:r>
            <a:r>
              <a:rPr lang="de-DE" dirty="0">
                <a:latin typeface="Courier"/>
                <a:cs typeface="Courier"/>
              </a:rPr>
              <a:t>(pt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, </a:t>
            </a:r>
            <a:r>
              <a:rPr lang="de-DE" dirty="0" smtClean="0">
                <a:latin typeface="Courier"/>
                <a:cs typeface="Courier"/>
              </a:rPr>
              <a:t>.</a:t>
            </a:r>
            <a:r>
              <a:rPr lang="de-DE" dirty="0">
                <a:latin typeface="Courier"/>
                <a:cs typeface="Courier"/>
              </a:rPr>
              <a:t>..</a:t>
            </a:r>
            <a:r>
              <a:rPr lang="de-DE" dirty="0" smtClean="0">
                <a:latin typeface="Courier"/>
                <a:cs typeface="Courier"/>
              </a:rPr>
              <a:t>,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</a:t>
            </a:r>
            <a:r>
              <a:rPr lang="de-DE" dirty="0" err="1" smtClean="0">
                <a:latin typeface="Courier"/>
                <a:cs typeface="Courier"/>
              </a:rPr>
              <a:t>tp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pn</a:t>
            </a:r>
            <a:r>
              <a:rPr lang="de-DE" baseline="-25000" dirty="0" err="1">
                <a:latin typeface="Courier"/>
                <a:cs typeface="Courier"/>
              </a:rPr>
              <a:t>n</a:t>
            </a:r>
            <a:r>
              <a:rPr lang="de-DE" dirty="0">
                <a:latin typeface="Courier"/>
                <a:cs typeface="Courier"/>
              </a:rPr>
              <a:t>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smtClean="0">
                <a:latin typeface="Courier"/>
                <a:cs typeface="Courier"/>
              </a:rPr>
              <a:t>this</a:t>
            </a:r>
            <a:r>
              <a:rPr lang="de-DE" dirty="0" smtClean="0">
                <a:latin typeface="Courier"/>
                <a:cs typeface="Courier"/>
              </a:rPr>
              <a:t>.pn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=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err="1">
                <a:latin typeface="Courier"/>
                <a:cs typeface="Courier"/>
              </a:rPr>
              <a:t>t</a:t>
            </a:r>
            <a:r>
              <a:rPr lang="de-DE" b="1" dirty="0" err="1" smtClean="0">
                <a:latin typeface="Courier"/>
                <a:cs typeface="Courier"/>
              </a:rPr>
              <a:t>his</a:t>
            </a:r>
            <a:r>
              <a:rPr lang="de-DE" dirty="0" err="1" smtClean="0">
                <a:latin typeface="Courier"/>
                <a:cs typeface="Courier"/>
              </a:rPr>
              <a:t>.pn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= </a:t>
            </a:r>
            <a:r>
              <a:rPr lang="de-DE" dirty="0" err="1" smtClean="0">
                <a:latin typeface="Courier"/>
                <a:cs typeface="Courier"/>
              </a:rPr>
              <a:t>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}</a:t>
            </a:r>
            <a:endParaRPr lang="de-DE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445159"/>
            <a:ext cx="393192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b="1" dirty="0" err="1">
                <a:latin typeface="Courier"/>
                <a:cs typeface="Courier"/>
              </a:rPr>
              <a:t>void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run</a:t>
            </a:r>
            <a:r>
              <a:rPr lang="de-DE" dirty="0">
                <a:latin typeface="Courier"/>
                <a:cs typeface="Courier"/>
              </a:rPr>
              <a:t>()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</a:t>
            </a:r>
            <a:r>
              <a:rPr lang="de-DE" b="1" dirty="0" err="1" smtClean="0">
                <a:latin typeface="Courier"/>
                <a:cs typeface="Courier"/>
              </a:rPr>
              <a:t>switch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runlabel</a:t>
            </a:r>
            <a:r>
              <a:rPr lang="de-DE" dirty="0">
                <a:latin typeface="Courier"/>
                <a:cs typeface="Courier"/>
              </a:rPr>
              <a:t>) </a:t>
            </a:r>
            <a:r>
              <a:rPr lang="de-DE" dirty="0" smtClean="0">
                <a:latin typeface="Courier"/>
                <a:cs typeface="Courier"/>
              </a:rPr>
              <a:t>{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0: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(0)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1: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(1)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.</a:t>
            </a:r>
            <a:r>
              <a:rPr lang="de-DE" dirty="0">
                <a:latin typeface="Courier"/>
                <a:cs typeface="Courier"/>
              </a:rPr>
              <a:t>.</a:t>
            </a:r>
            <a:r>
              <a:rPr lang="de-DE" dirty="0" smtClean="0">
                <a:latin typeface="Courier"/>
                <a:cs typeface="Courier"/>
              </a:rPr>
              <a:t>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 smtClean="0">
                <a:latin typeface="Courier"/>
                <a:cs typeface="Courier"/>
              </a:rPr>
              <a:t>);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}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en-US" dirty="0" smtClean="0">
                <a:latin typeface="Courier"/>
                <a:cs typeface="Courier"/>
              </a:rPr>
              <a:t>... Statements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7510" y="2251241"/>
            <a:ext cx="3926890" cy="292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607510" y="4544001"/>
            <a:ext cx="1826126" cy="5882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Constructor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ProcessJ</a:t>
            </a:r>
            <a:r>
              <a:rPr lang="en-US" dirty="0"/>
              <a:t> to Java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412" y="6112803"/>
            <a:ext cx="5589791" cy="584776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Constructors set the parameters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403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67161" y="2443896"/>
            <a:ext cx="3484145" cy="2823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ProcessJ</a:t>
            </a:r>
            <a:r>
              <a:rPr lang="en-US" dirty="0"/>
              <a:t> to Java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445158"/>
            <a:ext cx="4374776" cy="4706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public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A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public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static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foo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extends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PJProcess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ro-RO" dirty="0" smtClean="0">
                <a:latin typeface="Courier"/>
                <a:cs typeface="Courier"/>
              </a:rPr>
              <a:t>pt</a:t>
            </a:r>
            <a:r>
              <a:rPr lang="ro-RO" baseline="-25000" dirty="0" smtClean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 </a:t>
            </a:r>
            <a:r>
              <a:rPr lang="ro-RO" dirty="0">
                <a:latin typeface="Courier"/>
                <a:cs typeface="Courier"/>
              </a:rPr>
              <a:t>pn</a:t>
            </a:r>
            <a:r>
              <a:rPr lang="ro-RO" baseline="-25000" dirty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ro-RO" dirty="0">
                <a:latin typeface="Courier"/>
                <a:cs typeface="Courier"/>
              </a:rPr>
              <a:t>pt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>
                <a:latin typeface="Courier"/>
                <a:cs typeface="Courier"/>
              </a:rPr>
              <a:t> pn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...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de-DE" dirty="0" smtClean="0">
                <a:latin typeface="Courier"/>
                <a:cs typeface="Courier"/>
              </a:rPr>
              <a:t>lt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ln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dirty="0" err="1" smtClean="0">
                <a:latin typeface="Courier"/>
                <a:cs typeface="Courier"/>
              </a:rPr>
              <a:t>lt</a:t>
            </a:r>
            <a:r>
              <a:rPr lang="de-DE" baseline="-25000" dirty="0" err="1" smtClean="0">
                <a:latin typeface="Courier"/>
                <a:cs typeface="Courier"/>
              </a:rPr>
              <a:t>m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ln</a:t>
            </a:r>
            <a:r>
              <a:rPr lang="de-DE" baseline="-25000" dirty="0" err="1">
                <a:latin typeface="Courier"/>
                <a:cs typeface="Courier"/>
              </a:rPr>
              <a:t>m</a:t>
            </a:r>
            <a:r>
              <a:rPr lang="de-DE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foo</a:t>
            </a:r>
            <a:r>
              <a:rPr lang="de-DE" dirty="0">
                <a:latin typeface="Courier"/>
                <a:cs typeface="Courier"/>
              </a:rPr>
              <a:t>(pt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, </a:t>
            </a:r>
            <a:r>
              <a:rPr lang="de-DE" dirty="0" smtClean="0">
                <a:latin typeface="Courier"/>
                <a:cs typeface="Courier"/>
              </a:rPr>
              <a:t>.</a:t>
            </a:r>
            <a:r>
              <a:rPr lang="de-DE" dirty="0">
                <a:latin typeface="Courier"/>
                <a:cs typeface="Courier"/>
              </a:rPr>
              <a:t>..</a:t>
            </a:r>
            <a:r>
              <a:rPr lang="de-DE" dirty="0" smtClean="0">
                <a:latin typeface="Courier"/>
                <a:cs typeface="Courier"/>
              </a:rPr>
              <a:t>,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</a:t>
            </a:r>
            <a:r>
              <a:rPr lang="de-DE" dirty="0" err="1" smtClean="0">
                <a:latin typeface="Courier"/>
                <a:cs typeface="Courier"/>
              </a:rPr>
              <a:t>tp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pn</a:t>
            </a:r>
            <a:r>
              <a:rPr lang="de-DE" baseline="-25000" dirty="0" err="1">
                <a:latin typeface="Courier"/>
                <a:cs typeface="Courier"/>
              </a:rPr>
              <a:t>n</a:t>
            </a:r>
            <a:r>
              <a:rPr lang="de-DE" dirty="0">
                <a:latin typeface="Courier"/>
                <a:cs typeface="Courier"/>
              </a:rPr>
              <a:t>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smtClean="0">
                <a:latin typeface="Courier"/>
                <a:cs typeface="Courier"/>
              </a:rPr>
              <a:t>this</a:t>
            </a:r>
            <a:r>
              <a:rPr lang="de-DE" dirty="0" smtClean="0">
                <a:latin typeface="Courier"/>
                <a:cs typeface="Courier"/>
              </a:rPr>
              <a:t>.pn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=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err="1">
                <a:latin typeface="Courier"/>
                <a:cs typeface="Courier"/>
              </a:rPr>
              <a:t>t</a:t>
            </a:r>
            <a:r>
              <a:rPr lang="de-DE" b="1" dirty="0" err="1" smtClean="0">
                <a:latin typeface="Courier"/>
                <a:cs typeface="Courier"/>
              </a:rPr>
              <a:t>his</a:t>
            </a:r>
            <a:r>
              <a:rPr lang="de-DE" dirty="0" err="1" smtClean="0">
                <a:latin typeface="Courier"/>
                <a:cs typeface="Courier"/>
              </a:rPr>
              <a:t>.pn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= </a:t>
            </a:r>
            <a:r>
              <a:rPr lang="de-DE" dirty="0" err="1" smtClean="0">
                <a:latin typeface="Courier"/>
                <a:cs typeface="Courier"/>
              </a:rPr>
              <a:t>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}</a:t>
            </a:r>
            <a:endParaRPr lang="de-DE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445159"/>
            <a:ext cx="393192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b="1" dirty="0" err="1">
                <a:latin typeface="Courier"/>
                <a:cs typeface="Courier"/>
              </a:rPr>
              <a:t>void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run</a:t>
            </a:r>
            <a:r>
              <a:rPr lang="de-DE" dirty="0">
                <a:latin typeface="Courier"/>
                <a:cs typeface="Courier"/>
              </a:rPr>
              <a:t>()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</a:t>
            </a:r>
            <a:r>
              <a:rPr lang="de-DE" b="1" dirty="0" err="1" smtClean="0">
                <a:latin typeface="Courier"/>
                <a:cs typeface="Courier"/>
              </a:rPr>
              <a:t>switch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runlabel</a:t>
            </a:r>
            <a:r>
              <a:rPr lang="de-DE" dirty="0">
                <a:latin typeface="Courier"/>
                <a:cs typeface="Courier"/>
              </a:rPr>
              <a:t>) </a:t>
            </a:r>
            <a:r>
              <a:rPr lang="de-DE" dirty="0" smtClean="0">
                <a:latin typeface="Courier"/>
                <a:cs typeface="Courier"/>
              </a:rPr>
              <a:t>{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0: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(0)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1: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(1)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.</a:t>
            </a:r>
            <a:r>
              <a:rPr lang="de-DE" dirty="0">
                <a:latin typeface="Courier"/>
                <a:cs typeface="Courier"/>
              </a:rPr>
              <a:t>.</a:t>
            </a:r>
            <a:r>
              <a:rPr lang="de-DE" dirty="0" smtClean="0">
                <a:latin typeface="Courier"/>
                <a:cs typeface="Courier"/>
              </a:rPr>
              <a:t>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 smtClean="0">
                <a:latin typeface="Courier"/>
                <a:cs typeface="Courier"/>
              </a:rPr>
              <a:t>);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}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en-US" dirty="0" smtClean="0">
                <a:latin typeface="Courier"/>
                <a:cs typeface="Courier"/>
              </a:rPr>
              <a:t>... Statements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7899" y="2713800"/>
            <a:ext cx="3176671" cy="2384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68062">
            <a:off x="3046977" y="2088545"/>
            <a:ext cx="2018632" cy="6252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Run method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412" y="6112803"/>
            <a:ext cx="6573434" cy="584776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"/>
                <a:cs typeface="Courier"/>
              </a:rPr>
              <a:t>r</a:t>
            </a:r>
            <a:r>
              <a:rPr lang="en-US" sz="3200" dirty="0" smtClean="0">
                <a:latin typeface="Courier"/>
                <a:cs typeface="Courier"/>
              </a:rPr>
              <a:t>un</a:t>
            </a:r>
            <a:r>
              <a:rPr lang="en-US" sz="3200" dirty="0" smtClean="0"/>
              <a:t> method is called by the scheduler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034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01896" y="2739262"/>
            <a:ext cx="2807368" cy="1886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ProcessJ</a:t>
            </a:r>
            <a:r>
              <a:rPr lang="en-US" dirty="0"/>
              <a:t> to Java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445158"/>
            <a:ext cx="4374776" cy="4706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public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A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public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static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foo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extends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PJProcess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ro-RO" dirty="0" smtClean="0">
                <a:latin typeface="Courier"/>
                <a:cs typeface="Courier"/>
              </a:rPr>
              <a:t>pt</a:t>
            </a:r>
            <a:r>
              <a:rPr lang="ro-RO" baseline="-25000" dirty="0" smtClean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 </a:t>
            </a:r>
            <a:r>
              <a:rPr lang="ro-RO" dirty="0">
                <a:latin typeface="Courier"/>
                <a:cs typeface="Courier"/>
              </a:rPr>
              <a:t>pn</a:t>
            </a:r>
            <a:r>
              <a:rPr lang="ro-RO" baseline="-25000" dirty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ro-RO" dirty="0">
                <a:latin typeface="Courier"/>
                <a:cs typeface="Courier"/>
              </a:rPr>
              <a:t>pt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>
                <a:latin typeface="Courier"/>
                <a:cs typeface="Courier"/>
              </a:rPr>
              <a:t> pn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...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de-DE" dirty="0" smtClean="0">
                <a:latin typeface="Courier"/>
                <a:cs typeface="Courier"/>
              </a:rPr>
              <a:t>lt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ln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dirty="0" err="1" smtClean="0">
                <a:latin typeface="Courier"/>
                <a:cs typeface="Courier"/>
              </a:rPr>
              <a:t>lt</a:t>
            </a:r>
            <a:r>
              <a:rPr lang="de-DE" baseline="-25000" dirty="0" err="1" smtClean="0">
                <a:latin typeface="Courier"/>
                <a:cs typeface="Courier"/>
              </a:rPr>
              <a:t>m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ln</a:t>
            </a:r>
            <a:r>
              <a:rPr lang="de-DE" baseline="-25000" dirty="0" err="1">
                <a:latin typeface="Courier"/>
                <a:cs typeface="Courier"/>
              </a:rPr>
              <a:t>m</a:t>
            </a:r>
            <a:r>
              <a:rPr lang="de-DE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foo</a:t>
            </a:r>
            <a:r>
              <a:rPr lang="de-DE" dirty="0">
                <a:latin typeface="Courier"/>
                <a:cs typeface="Courier"/>
              </a:rPr>
              <a:t>(pt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, </a:t>
            </a:r>
            <a:r>
              <a:rPr lang="de-DE" dirty="0" smtClean="0">
                <a:latin typeface="Courier"/>
                <a:cs typeface="Courier"/>
              </a:rPr>
              <a:t>.</a:t>
            </a:r>
            <a:r>
              <a:rPr lang="de-DE" dirty="0">
                <a:latin typeface="Courier"/>
                <a:cs typeface="Courier"/>
              </a:rPr>
              <a:t>..</a:t>
            </a:r>
            <a:r>
              <a:rPr lang="de-DE" dirty="0" smtClean="0">
                <a:latin typeface="Courier"/>
                <a:cs typeface="Courier"/>
              </a:rPr>
              <a:t>,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</a:t>
            </a:r>
            <a:r>
              <a:rPr lang="de-DE" dirty="0" err="1" smtClean="0">
                <a:latin typeface="Courier"/>
                <a:cs typeface="Courier"/>
              </a:rPr>
              <a:t>tp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pn</a:t>
            </a:r>
            <a:r>
              <a:rPr lang="de-DE" baseline="-25000" dirty="0" err="1">
                <a:latin typeface="Courier"/>
                <a:cs typeface="Courier"/>
              </a:rPr>
              <a:t>n</a:t>
            </a:r>
            <a:r>
              <a:rPr lang="de-DE" dirty="0">
                <a:latin typeface="Courier"/>
                <a:cs typeface="Courier"/>
              </a:rPr>
              <a:t>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smtClean="0">
                <a:latin typeface="Courier"/>
                <a:cs typeface="Courier"/>
              </a:rPr>
              <a:t>this</a:t>
            </a:r>
            <a:r>
              <a:rPr lang="de-DE" dirty="0" smtClean="0">
                <a:latin typeface="Courier"/>
                <a:cs typeface="Courier"/>
              </a:rPr>
              <a:t>.pn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=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err="1">
                <a:latin typeface="Courier"/>
                <a:cs typeface="Courier"/>
              </a:rPr>
              <a:t>t</a:t>
            </a:r>
            <a:r>
              <a:rPr lang="de-DE" b="1" dirty="0" err="1" smtClean="0">
                <a:latin typeface="Courier"/>
                <a:cs typeface="Courier"/>
              </a:rPr>
              <a:t>his</a:t>
            </a:r>
            <a:r>
              <a:rPr lang="de-DE" dirty="0" err="1" smtClean="0">
                <a:latin typeface="Courier"/>
                <a:cs typeface="Courier"/>
              </a:rPr>
              <a:t>.pn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= </a:t>
            </a:r>
            <a:r>
              <a:rPr lang="de-DE" dirty="0" err="1" smtClean="0">
                <a:latin typeface="Courier"/>
                <a:cs typeface="Courier"/>
              </a:rPr>
              <a:t>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}</a:t>
            </a:r>
            <a:endParaRPr lang="de-DE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445159"/>
            <a:ext cx="393192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b="1" dirty="0" err="1">
                <a:latin typeface="Courier"/>
                <a:cs typeface="Courier"/>
              </a:rPr>
              <a:t>void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run</a:t>
            </a:r>
            <a:r>
              <a:rPr lang="de-DE" dirty="0">
                <a:latin typeface="Courier"/>
                <a:cs typeface="Courier"/>
              </a:rPr>
              <a:t>()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</a:t>
            </a:r>
            <a:r>
              <a:rPr lang="de-DE" b="1" dirty="0" err="1" smtClean="0">
                <a:latin typeface="Courier"/>
                <a:cs typeface="Courier"/>
              </a:rPr>
              <a:t>switch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runlabel</a:t>
            </a:r>
            <a:r>
              <a:rPr lang="de-DE" dirty="0">
                <a:latin typeface="Courier"/>
                <a:cs typeface="Courier"/>
              </a:rPr>
              <a:t>) </a:t>
            </a:r>
            <a:r>
              <a:rPr lang="de-DE" dirty="0" smtClean="0">
                <a:latin typeface="Courier"/>
                <a:cs typeface="Courier"/>
              </a:rPr>
              <a:t>{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0: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(0)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1: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(1)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.</a:t>
            </a:r>
            <a:r>
              <a:rPr lang="de-DE" dirty="0">
                <a:latin typeface="Courier"/>
                <a:cs typeface="Courier"/>
              </a:rPr>
              <a:t>.</a:t>
            </a:r>
            <a:r>
              <a:rPr lang="de-DE" dirty="0" smtClean="0">
                <a:latin typeface="Courier"/>
                <a:cs typeface="Courier"/>
              </a:rPr>
              <a:t>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 smtClean="0">
                <a:latin typeface="Courier"/>
                <a:cs typeface="Courier"/>
              </a:rPr>
              <a:t>);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}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en-US" dirty="0" smtClean="0">
                <a:latin typeface="Courier"/>
                <a:cs typeface="Courier"/>
              </a:rPr>
              <a:t>... Statements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95083" y="3395577"/>
            <a:ext cx="2018632" cy="6252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Jump switch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628112" y="4652209"/>
            <a:ext cx="2732504" cy="548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412" y="6112803"/>
            <a:ext cx="8534508" cy="584776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"/>
                <a:cs typeface="Courier"/>
              </a:rPr>
              <a:t>resume()</a:t>
            </a:r>
            <a:r>
              <a:rPr lang="en-US" sz="3200" dirty="0" smtClean="0">
                <a:cs typeface="Courier"/>
              </a:rPr>
              <a:t> calls replaced by jumps to </a:t>
            </a:r>
            <a:r>
              <a:rPr lang="en-US" sz="3200" dirty="0" smtClean="0">
                <a:latin typeface="Courier"/>
                <a:cs typeface="Courier"/>
              </a:rPr>
              <a:t>label()</a:t>
            </a:r>
            <a:r>
              <a:rPr lang="en-US" sz="3200" dirty="0" smtClean="0">
                <a:cs typeface="Courier"/>
              </a:rPr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941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534526" y="4719052"/>
            <a:ext cx="2205790" cy="360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ProcessJ</a:t>
            </a:r>
            <a:r>
              <a:rPr lang="en-US" dirty="0"/>
              <a:t> to Java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445158"/>
            <a:ext cx="4374776" cy="4706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public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A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b="1" dirty="0" smtClean="0">
                <a:latin typeface="Courier"/>
                <a:cs typeface="Courier"/>
              </a:rPr>
              <a:t>public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static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class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foo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extends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PJProcess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{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ro-RO" dirty="0" smtClean="0">
                <a:latin typeface="Courier"/>
                <a:cs typeface="Courier"/>
              </a:rPr>
              <a:t>pt</a:t>
            </a:r>
            <a:r>
              <a:rPr lang="ro-RO" baseline="-25000" dirty="0" smtClean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 </a:t>
            </a:r>
            <a:r>
              <a:rPr lang="ro-RO" dirty="0">
                <a:latin typeface="Courier"/>
                <a:cs typeface="Courier"/>
              </a:rPr>
              <a:t>pn</a:t>
            </a:r>
            <a:r>
              <a:rPr lang="ro-RO" baseline="-25000" dirty="0">
                <a:latin typeface="Courier"/>
                <a:cs typeface="Courier"/>
              </a:rPr>
              <a:t>1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ro-RO" dirty="0">
                <a:latin typeface="Courier"/>
                <a:cs typeface="Courier"/>
              </a:rPr>
              <a:t>pt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>
                <a:latin typeface="Courier"/>
                <a:cs typeface="Courier"/>
              </a:rPr>
              <a:t> pn</a:t>
            </a:r>
            <a:r>
              <a:rPr lang="ro-RO" baseline="-25000" dirty="0">
                <a:latin typeface="Courier"/>
                <a:cs typeface="Courier"/>
              </a:rPr>
              <a:t>2</a:t>
            </a:r>
            <a:r>
              <a:rPr lang="ro-RO" dirty="0" smtClean="0">
                <a:latin typeface="Courier"/>
                <a:cs typeface="Courier"/>
              </a:rPr>
              <a:t>;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...</a:t>
            </a:r>
            <a:br>
              <a:rPr lang="ro-RO" dirty="0" smtClean="0">
                <a:latin typeface="Courier"/>
                <a:cs typeface="Courier"/>
              </a:rPr>
            </a:br>
            <a:r>
              <a:rPr lang="ro-RO" dirty="0" smtClean="0">
                <a:latin typeface="Courier"/>
                <a:cs typeface="Courier"/>
              </a:rPr>
              <a:t>    </a:t>
            </a:r>
            <a:r>
              <a:rPr lang="de-DE" dirty="0" smtClean="0">
                <a:latin typeface="Courier"/>
                <a:cs typeface="Courier"/>
              </a:rPr>
              <a:t>lt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ln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dirty="0" err="1" smtClean="0">
                <a:latin typeface="Courier"/>
                <a:cs typeface="Courier"/>
              </a:rPr>
              <a:t>lt</a:t>
            </a:r>
            <a:r>
              <a:rPr lang="de-DE" baseline="-25000" dirty="0" err="1" smtClean="0">
                <a:latin typeface="Courier"/>
                <a:cs typeface="Courier"/>
              </a:rPr>
              <a:t>m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ln</a:t>
            </a:r>
            <a:r>
              <a:rPr lang="de-DE" baseline="-25000" dirty="0" err="1">
                <a:latin typeface="Courier"/>
                <a:cs typeface="Courier"/>
              </a:rPr>
              <a:t>m</a:t>
            </a:r>
            <a:r>
              <a:rPr lang="de-DE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foo</a:t>
            </a:r>
            <a:r>
              <a:rPr lang="de-DE" dirty="0">
                <a:latin typeface="Courier"/>
                <a:cs typeface="Courier"/>
              </a:rPr>
              <a:t>(pt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>
                <a:latin typeface="Courier"/>
                <a:cs typeface="Courier"/>
              </a:rPr>
              <a:t>, </a:t>
            </a:r>
            <a:r>
              <a:rPr lang="de-DE" dirty="0" smtClean="0">
                <a:latin typeface="Courier"/>
                <a:cs typeface="Courier"/>
              </a:rPr>
              <a:t>.</a:t>
            </a:r>
            <a:r>
              <a:rPr lang="de-DE" dirty="0">
                <a:latin typeface="Courier"/>
                <a:cs typeface="Courier"/>
              </a:rPr>
              <a:t>..</a:t>
            </a:r>
            <a:r>
              <a:rPr lang="de-DE" dirty="0" smtClean="0">
                <a:latin typeface="Courier"/>
                <a:cs typeface="Courier"/>
              </a:rPr>
              <a:t>,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</a:t>
            </a:r>
            <a:r>
              <a:rPr lang="de-DE" dirty="0" err="1" smtClean="0">
                <a:latin typeface="Courier"/>
                <a:cs typeface="Courier"/>
              </a:rPr>
              <a:t>tp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pn</a:t>
            </a:r>
            <a:r>
              <a:rPr lang="de-DE" baseline="-25000" dirty="0" err="1">
                <a:latin typeface="Courier"/>
                <a:cs typeface="Courier"/>
              </a:rPr>
              <a:t>n</a:t>
            </a:r>
            <a:r>
              <a:rPr lang="de-DE" dirty="0">
                <a:latin typeface="Courier"/>
                <a:cs typeface="Courier"/>
              </a:rPr>
              <a:t>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smtClean="0">
                <a:latin typeface="Courier"/>
                <a:cs typeface="Courier"/>
              </a:rPr>
              <a:t>this</a:t>
            </a:r>
            <a:r>
              <a:rPr lang="de-DE" dirty="0" smtClean="0">
                <a:latin typeface="Courier"/>
                <a:cs typeface="Courier"/>
              </a:rPr>
              <a:t>.pn</a:t>
            </a:r>
            <a:r>
              <a:rPr lang="de-DE" baseline="-25000" dirty="0" smtClean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= pn</a:t>
            </a:r>
            <a:r>
              <a:rPr lang="de-DE" baseline="-25000" dirty="0">
                <a:latin typeface="Courier"/>
                <a:cs typeface="Courier"/>
              </a:rPr>
              <a:t>1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...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de-DE" b="1" dirty="0" err="1">
                <a:latin typeface="Courier"/>
                <a:cs typeface="Courier"/>
              </a:rPr>
              <a:t>t</a:t>
            </a:r>
            <a:r>
              <a:rPr lang="de-DE" b="1" dirty="0" err="1" smtClean="0">
                <a:latin typeface="Courier"/>
                <a:cs typeface="Courier"/>
              </a:rPr>
              <a:t>his</a:t>
            </a:r>
            <a:r>
              <a:rPr lang="de-DE" dirty="0" err="1" smtClean="0">
                <a:latin typeface="Courier"/>
                <a:cs typeface="Courier"/>
              </a:rPr>
              <a:t>.pn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 = </a:t>
            </a:r>
            <a:r>
              <a:rPr lang="de-DE" dirty="0" err="1" smtClean="0">
                <a:latin typeface="Courier"/>
                <a:cs typeface="Courier"/>
              </a:rPr>
              <a:t>pn</a:t>
            </a:r>
            <a:r>
              <a:rPr lang="de-DE" baseline="-25000" dirty="0" err="1" smtClean="0">
                <a:latin typeface="Courier"/>
                <a:cs typeface="Courier"/>
              </a:rPr>
              <a:t>n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}</a:t>
            </a:r>
            <a:endParaRPr lang="de-DE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445159"/>
            <a:ext cx="393192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Courier"/>
                <a:cs typeface="Courier"/>
              </a:rPr>
              <a:t>    </a:t>
            </a:r>
            <a:r>
              <a:rPr lang="de-DE" b="1" dirty="0" err="1" smtClean="0">
                <a:latin typeface="Courier"/>
                <a:cs typeface="Courier"/>
              </a:rPr>
              <a:t>public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b="1" dirty="0" err="1">
                <a:latin typeface="Courier"/>
                <a:cs typeface="Courier"/>
              </a:rPr>
              <a:t>void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run</a:t>
            </a:r>
            <a:r>
              <a:rPr lang="de-DE" dirty="0">
                <a:latin typeface="Courier"/>
                <a:cs typeface="Courier"/>
              </a:rPr>
              <a:t>() {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</a:t>
            </a:r>
            <a:r>
              <a:rPr lang="de-DE" b="1" dirty="0" err="1" smtClean="0">
                <a:latin typeface="Courier"/>
                <a:cs typeface="Courier"/>
              </a:rPr>
              <a:t>switch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runlabel</a:t>
            </a:r>
            <a:r>
              <a:rPr lang="de-DE" dirty="0">
                <a:latin typeface="Courier"/>
                <a:cs typeface="Courier"/>
              </a:rPr>
              <a:t>) </a:t>
            </a:r>
            <a:r>
              <a:rPr lang="de-DE" dirty="0" smtClean="0">
                <a:latin typeface="Courier"/>
                <a:cs typeface="Courier"/>
              </a:rPr>
              <a:t>{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0: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(0)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>
                <a:latin typeface="Courier"/>
                <a:cs typeface="Courier"/>
              </a:rPr>
              <a:t>1: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(1)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>
                <a:latin typeface="Courier"/>
                <a:cs typeface="Courier"/>
              </a:rPr>
              <a:t>; </a:t>
            </a: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.</a:t>
            </a:r>
            <a:r>
              <a:rPr lang="de-DE" dirty="0">
                <a:latin typeface="Courier"/>
                <a:cs typeface="Courier"/>
              </a:rPr>
              <a:t>.</a:t>
            </a:r>
            <a:r>
              <a:rPr lang="de-DE" dirty="0" smtClean="0">
                <a:latin typeface="Courier"/>
                <a:cs typeface="Courier"/>
              </a:rPr>
              <a:t>.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</a:t>
            </a:r>
            <a:r>
              <a:rPr lang="de-DE" b="1" dirty="0" err="1" smtClean="0">
                <a:latin typeface="Courier"/>
                <a:cs typeface="Courier"/>
              </a:rPr>
              <a:t>case</a:t>
            </a:r>
            <a:r>
              <a:rPr lang="de-DE" dirty="0" smtClean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>
                <a:latin typeface="Courier"/>
                <a:cs typeface="Courier"/>
              </a:rPr>
              <a:t>: </a:t>
            </a:r>
            <a:r>
              <a:rPr lang="de-DE" dirty="0" err="1">
                <a:latin typeface="Courier"/>
                <a:cs typeface="Courier"/>
              </a:rPr>
              <a:t>resume</a:t>
            </a:r>
            <a:r>
              <a:rPr lang="de-DE" dirty="0">
                <a:latin typeface="Courier"/>
                <a:cs typeface="Courier"/>
              </a:rPr>
              <a:t>(</a:t>
            </a:r>
            <a:r>
              <a:rPr lang="de-DE" dirty="0" err="1">
                <a:latin typeface="Courier"/>
                <a:cs typeface="Courier"/>
              </a:rPr>
              <a:t>k</a:t>
            </a:r>
            <a:r>
              <a:rPr lang="de-DE" dirty="0" smtClean="0">
                <a:latin typeface="Courier"/>
                <a:cs typeface="Courier"/>
              </a:rPr>
              <a:t>);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</a:t>
            </a:r>
            <a:r>
              <a:rPr lang="de-DE" b="1" dirty="0" smtClean="0">
                <a:latin typeface="Courier"/>
                <a:cs typeface="Courier"/>
              </a:rPr>
              <a:t>break</a:t>
            </a:r>
            <a:r>
              <a:rPr lang="de-DE" dirty="0" smtClean="0">
                <a:latin typeface="Courier"/>
                <a:cs typeface="Courier"/>
              </a:rPr>
              <a:t>;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}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/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</a:t>
            </a:r>
            <a:r>
              <a:rPr lang="en-US" dirty="0" smtClean="0">
                <a:latin typeface="Courier"/>
                <a:cs typeface="Courier"/>
              </a:rPr>
              <a:t>... Statements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}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Left Arrow 8"/>
          <p:cNvSpPr/>
          <p:nvPr/>
        </p:nvSpPr>
        <p:spPr>
          <a:xfrm rot="2660024">
            <a:off x="7329449" y="5161614"/>
            <a:ext cx="1202719" cy="5882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Code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412" y="6112803"/>
            <a:ext cx="8525090" cy="584776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cs typeface="Courier"/>
              </a:rPr>
              <a:t>Code is translated </a:t>
            </a:r>
            <a:r>
              <a:rPr lang="en-US" sz="3200" dirty="0" err="1" smtClean="0">
                <a:cs typeface="Courier"/>
              </a:rPr>
              <a:t>ProcessJ</a:t>
            </a:r>
            <a:r>
              <a:rPr lang="en-US" sz="3200" dirty="0" smtClean="0">
                <a:cs typeface="Courier"/>
              </a:rPr>
              <a:t> + generated primitives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6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Yielding in Nested Calls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1" y="2590800"/>
            <a:ext cx="4376083" cy="3535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Maintain a complex activation stack.</a:t>
            </a:r>
          </a:p>
          <a:p>
            <a:pPr lvl="1"/>
            <a:r>
              <a:rPr lang="en-US" sz="2400" dirty="0" smtClean="0"/>
              <a:t>Constant creation and destruction of activation records.</a:t>
            </a:r>
          </a:p>
          <a:p>
            <a:pPr lvl="1"/>
            <a:r>
              <a:rPr lang="en-US" sz="2400" dirty="0" smtClean="0"/>
              <a:t>Resumptions started from the outermost procedure and worked its way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JVMCSP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Calls of procedures that may yield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latin typeface="Courier"/>
                <a:cs typeface="Courier"/>
              </a:rPr>
              <a:t>f(x)</a:t>
            </a:r>
            <a:r>
              <a:rPr lang="en-US" sz="3200" dirty="0" smtClean="0"/>
              <a:t> becomes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latin typeface="Courier"/>
                <a:cs typeface="Courier"/>
              </a:rPr>
              <a:t>par</a:t>
            </a:r>
            <a:r>
              <a:rPr lang="en-US" sz="3200" dirty="0" smtClean="0">
                <a:latin typeface="Courier"/>
                <a:cs typeface="Courier"/>
              </a:rPr>
              <a:t> {</a:t>
            </a:r>
            <a:br>
              <a:rPr lang="en-US" sz="3200" dirty="0" smtClean="0">
                <a:latin typeface="Courier"/>
                <a:cs typeface="Courier"/>
              </a:rPr>
            </a:br>
            <a:r>
              <a:rPr lang="en-US" sz="3200" dirty="0" smtClean="0">
                <a:latin typeface="Courier"/>
                <a:cs typeface="Courier"/>
              </a:rPr>
              <a:t>  f(x)</a:t>
            </a:r>
            <a:br>
              <a:rPr lang="en-US" sz="3200" dirty="0" smtClean="0">
                <a:latin typeface="Courier"/>
                <a:cs typeface="Courier"/>
              </a:rPr>
            </a:br>
            <a:r>
              <a:rPr lang="en-US" sz="3200" dirty="0" smtClean="0">
                <a:latin typeface="Courier"/>
                <a:cs typeface="Courier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6280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JVMCSP Runtime </a:t>
            </a:r>
            <a:r>
              <a:rPr lang="en-US" dirty="0" err="1" smtClean="0"/>
              <a:t>Componenets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3" y="1711158"/>
            <a:ext cx="8574087" cy="5146842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>
                <a:latin typeface="Courier"/>
                <a:cs typeface="Courier"/>
              </a:rPr>
              <a:t>PJProcess</a:t>
            </a:r>
            <a:r>
              <a:rPr lang="en-US" sz="3200" dirty="0" smtClean="0"/>
              <a:t> represents a process.</a:t>
            </a:r>
          </a:p>
          <a:p>
            <a:r>
              <a:rPr lang="en-US" sz="3200" dirty="0" err="1" smtClean="0"/>
              <a:t>PJPar</a:t>
            </a:r>
            <a:r>
              <a:rPr lang="en-US" sz="3200" dirty="0" smtClean="0"/>
              <a:t> represents a par block.</a:t>
            </a:r>
          </a:p>
          <a:p>
            <a:r>
              <a:rPr lang="en-US" sz="3200" dirty="0" err="1" smtClean="0">
                <a:latin typeface="Courier"/>
                <a:cs typeface="Courier"/>
              </a:rPr>
              <a:t>PJChannel</a:t>
            </a:r>
            <a:r>
              <a:rPr lang="en-US" sz="3200" dirty="0" smtClean="0"/>
              <a:t> </a:t>
            </a:r>
            <a:r>
              <a:rPr lang="en-US" sz="3200" dirty="0" err="1" smtClean="0"/>
              <a:t>represetns</a:t>
            </a:r>
            <a:r>
              <a:rPr lang="en-US" sz="3200" dirty="0" smtClean="0"/>
              <a:t> a channel.</a:t>
            </a:r>
          </a:p>
          <a:p>
            <a:pPr lvl="1"/>
            <a:r>
              <a:rPr lang="en-US" sz="2600" dirty="0" smtClean="0">
                <a:latin typeface="Courier"/>
                <a:cs typeface="Courier"/>
              </a:rPr>
              <a:t>PJOne2OneChannel, PJOne2ManyChannel, PJMany2OneChannel, PJMany2ManyChannel</a:t>
            </a:r>
          </a:p>
          <a:p>
            <a:r>
              <a:rPr lang="en-US" sz="3200" dirty="0" err="1" smtClean="0">
                <a:latin typeface="Courier"/>
                <a:cs typeface="Courier"/>
              </a:rPr>
              <a:t>PJBarrier</a:t>
            </a:r>
            <a:r>
              <a:rPr lang="en-US" sz="3200" dirty="0" smtClean="0"/>
              <a:t> represents a barrier.</a:t>
            </a:r>
          </a:p>
          <a:p>
            <a:r>
              <a:rPr lang="en-US" sz="3200" dirty="0" err="1">
                <a:latin typeface="Courier"/>
                <a:cs typeface="Courier"/>
              </a:rPr>
              <a:t>PJTimer</a:t>
            </a:r>
            <a:r>
              <a:rPr lang="en-US" sz="3200" dirty="0"/>
              <a:t> represents a timer.</a:t>
            </a:r>
          </a:p>
          <a:p>
            <a:r>
              <a:rPr lang="en-US" sz="3200" dirty="0" err="1">
                <a:latin typeface="Courier"/>
                <a:cs typeface="Courier"/>
              </a:rPr>
              <a:t>PJAlt</a:t>
            </a:r>
            <a:r>
              <a:rPr lang="en-US" sz="3200" dirty="0"/>
              <a:t> represents an alt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343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4163" y="2151063"/>
            <a:ext cx="2176693" cy="2233779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6600"/>
                </a:solidFill>
                <a:latin typeface="Courier"/>
                <a:cs typeface="Courier"/>
              </a:rPr>
              <a:t>p</a:t>
            </a:r>
            <a:r>
              <a:rPr lang="en-US" sz="3200" dirty="0" smtClean="0">
                <a:solidFill>
                  <a:srgbClr val="FF6600"/>
                </a:solidFill>
                <a:latin typeface="Courier"/>
                <a:cs typeface="Courier"/>
              </a:rPr>
              <a:t>ar {</a:t>
            </a:r>
            <a:r>
              <a:rPr lang="en-US" sz="3200" dirty="0" smtClean="0">
                <a:latin typeface="Courier"/>
                <a:cs typeface="Courier"/>
              </a:rPr>
              <a:t/>
            </a:r>
            <a:br>
              <a:rPr lang="en-US" sz="3200" dirty="0" smtClean="0">
                <a:latin typeface="Courier"/>
                <a:cs typeface="Courier"/>
              </a:rPr>
            </a:br>
            <a:r>
              <a:rPr lang="en-US" sz="3200" dirty="0" smtClean="0">
                <a:latin typeface="Courier"/>
                <a:cs typeface="Courier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Courier"/>
                <a:cs typeface="Courier"/>
              </a:rPr>
              <a:t>f(8);</a:t>
            </a:r>
            <a:br>
              <a:rPr lang="en-US" sz="3200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3200" dirty="0">
                <a:latin typeface="Courier"/>
                <a:cs typeface="Courier"/>
              </a:rPr>
              <a:t> 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g(9);</a:t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rgbClr val="FF66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80105" y="2151063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4571999"/>
            <a:ext cx="1978526" cy="7486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74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1579" y="1870326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163" y="1598222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new </a:t>
            </a:r>
            <a:r>
              <a:rPr lang="en-US" dirty="0" err="1" smtClean="0"/>
              <a:t>PJPar</a:t>
            </a:r>
            <a:r>
              <a:rPr lang="en-US" dirty="0" smtClean="0"/>
              <a:t> object</a:t>
            </a:r>
            <a:br>
              <a:rPr lang="en-US" dirty="0" smtClean="0"/>
            </a:br>
            <a:r>
              <a:rPr lang="en-US" dirty="0" smtClean="0"/>
              <a:t>with 2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4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Time </a:t>
            </a:r>
            <a:r>
              <a:rPr lang="is-IS" dirty="0" smtClean="0"/>
              <a:t>… </a:t>
            </a:r>
            <a:r>
              <a:rPr lang="en-US" dirty="0" smtClean="0"/>
              <a:t> (CPA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21923"/>
            <a:ext cx="8574087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implemented code generator in </a:t>
            </a:r>
            <a:r>
              <a:rPr lang="en-US" sz="3200" dirty="0" err="1" smtClean="0"/>
              <a:t>ProcessJ</a:t>
            </a:r>
            <a:endParaRPr lang="en-US" sz="3200" dirty="0" smtClean="0"/>
          </a:p>
          <a:p>
            <a:r>
              <a:rPr lang="en-US" sz="3200" dirty="0" smtClean="0"/>
              <a:t>New improved runtime</a:t>
            </a:r>
          </a:p>
          <a:p>
            <a:pPr lvl="1"/>
            <a:r>
              <a:rPr lang="en-US" sz="3000" dirty="0" smtClean="0"/>
              <a:t>Faster</a:t>
            </a:r>
          </a:p>
          <a:p>
            <a:pPr lvl="1"/>
            <a:r>
              <a:rPr lang="en-US" sz="3000" dirty="0" smtClean="0"/>
              <a:t>Handles more processes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012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1579" y="1870326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163" y="1904419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Instantiate an f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1579" y="1870326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163" y="2332209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ecrement process count of par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7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1579" y="1870326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163" y="3067449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2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1579" y="1870326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163" y="4898865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process with par </a:t>
            </a:r>
            <a:br>
              <a:rPr lang="en-US" dirty="0" smtClean="0"/>
            </a:br>
            <a:r>
              <a:rPr lang="en-US" dirty="0" smtClean="0"/>
              <a:t>not ready to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1579" y="1870326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163" y="5192961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ield to the scheduler</a:t>
            </a:r>
            <a:br>
              <a:rPr lang="en-US" dirty="0" smtClean="0"/>
            </a:br>
            <a:r>
              <a:rPr lang="en-US" dirty="0" smtClean="0"/>
              <a:t>(this is just a return)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7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 Blocks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41579" y="1870326"/>
            <a:ext cx="6130003" cy="4613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final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par1 = 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PJPar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(2, this);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new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A.f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(8)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public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void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finalize() {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  par1.decrement();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 }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}).schedule();</a:t>
            </a:r>
            <a:b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new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3E6802"/>
                </a:solidFill>
                <a:latin typeface="Courier"/>
                <a:cs typeface="Courier"/>
              </a:rPr>
              <a:t>A.g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8)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public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3E6802"/>
                </a:solidFill>
                <a:latin typeface="Courier"/>
                <a:cs typeface="Courier"/>
              </a:rPr>
              <a:t>void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finalize() {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  par1.decrement();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>}).schedule()</a:t>
            </a:r>
            <a:r>
              <a:rPr lang="en-US" dirty="0" smtClean="0">
                <a:solidFill>
                  <a:srgbClr val="3E6802"/>
                </a:solidFill>
                <a:latin typeface="Courier"/>
                <a:cs typeface="Courier"/>
              </a:rPr>
              <a:t>;</a:t>
            </a:r>
            <a:r>
              <a:rPr lang="en-US" dirty="0">
                <a:solidFill>
                  <a:srgbClr val="3E6802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rgbClr val="3E6802"/>
                </a:solidFill>
                <a:latin typeface="Courier"/>
                <a:cs typeface="Courier"/>
              </a:rPr>
            </a:b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setNotReady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();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yield(1);</a:t>
            </a:r>
            <a:b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label(1);</a:t>
            </a:r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4163" y="5513793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ready again</a:t>
            </a:r>
            <a:br>
              <a:rPr lang="en-US" dirty="0" smtClean="0"/>
            </a:br>
            <a:r>
              <a:rPr lang="en-US" dirty="0" smtClean="0"/>
              <a:t>continue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6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2591114" cy="6028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x = </a:t>
            </a:r>
            <a:r>
              <a:rPr lang="en-US" dirty="0" err="1" smtClean="0">
                <a:latin typeface="Courier"/>
                <a:cs typeface="Courier"/>
              </a:rPr>
              <a:t>in.read</a:t>
            </a:r>
            <a:r>
              <a:rPr lang="en-US" dirty="0" smtClean="0">
                <a:latin typeface="Courier"/>
                <a:cs typeface="Courier"/>
              </a:rPr>
              <a:t>();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8314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2773267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2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Read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226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2231846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here if channel</a:t>
            </a:r>
            <a:br>
              <a:rPr lang="en-US" dirty="0" smtClean="0"/>
            </a:br>
            <a:r>
              <a:rPr lang="en-US" dirty="0" smtClean="0"/>
              <a:t>is not ready for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9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Read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226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2499206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channel is </a:t>
            </a:r>
            <a:br>
              <a:rPr lang="en-US" dirty="0" smtClean="0"/>
            </a:br>
            <a:r>
              <a:rPr lang="en-US" dirty="0" smtClean="0"/>
              <a:t>ready (data present)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7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Read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226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2846774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ProcessJ</a:t>
            </a:r>
            <a:r>
              <a:rPr lang="en-US" dirty="0" smtClean="0"/>
              <a:t> to Java </a:t>
            </a:r>
            <a:r>
              <a:rPr lang="en-US" dirty="0" err="1" smtClean="0"/>
              <a:t>Bytecode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50431"/>
            <a:ext cx="8574087" cy="3992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ProcessJ</a:t>
            </a:r>
            <a:r>
              <a:rPr lang="en-US" sz="3200" dirty="0" smtClean="0"/>
              <a:t> compiler produces Java source code.</a:t>
            </a:r>
          </a:p>
          <a:p>
            <a:r>
              <a:rPr lang="en-US" sz="3200" dirty="0" smtClean="0"/>
              <a:t>Compiled with </a:t>
            </a:r>
            <a:r>
              <a:rPr lang="en-US" sz="3200" dirty="0" err="1" smtClean="0"/>
              <a:t>Javac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Instrumented with ASM byte code manipulation tool.</a:t>
            </a:r>
          </a:p>
          <a:p>
            <a:r>
              <a:rPr lang="en-US" sz="3200" dirty="0" err="1" smtClean="0"/>
              <a:t>Jar’d</a:t>
            </a:r>
            <a:r>
              <a:rPr lang="en-US" sz="3200" dirty="0" smtClean="0"/>
              <a:t> together with runtime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25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Read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226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3127502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Yield and return </a:t>
            </a:r>
            <a:br>
              <a:rPr lang="en-US" dirty="0" smtClean="0"/>
            </a:br>
            <a:r>
              <a:rPr lang="en-US" dirty="0" smtClean="0"/>
              <a:t>at label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9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Read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226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3849374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no, set this process</a:t>
            </a:r>
            <a:br>
              <a:rPr lang="en-US" dirty="0" smtClean="0"/>
            </a:br>
            <a:r>
              <a:rPr lang="en-US" dirty="0" smtClean="0"/>
              <a:t>not read to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3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Read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226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4170206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the reader to the</a:t>
            </a:r>
            <a:br>
              <a:rPr lang="en-US" dirty="0" smtClean="0"/>
            </a:br>
            <a:r>
              <a:rPr lang="en-US" dirty="0" smtClean="0"/>
              <a:t>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5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Read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226" y="2151063"/>
            <a:ext cx="5715582" cy="39751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Courier"/>
                <a:cs typeface="Courier"/>
              </a:rPr>
              <a:t>...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l</a:t>
            </a:r>
            <a:r>
              <a:rPr lang="is-IS" dirty="0" smtClean="0">
                <a:latin typeface="Courier"/>
                <a:cs typeface="Courier"/>
              </a:rPr>
              <a:t>abel(2);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b="1" dirty="0" smtClean="0">
                <a:latin typeface="Courier"/>
                <a:cs typeface="Courier"/>
              </a:rPr>
              <a:t>if</a:t>
            </a:r>
            <a:r>
              <a:rPr lang="is-IS" dirty="0" smtClean="0">
                <a:latin typeface="Courier"/>
                <a:cs typeface="Courier"/>
              </a:rPr>
              <a:t> (in.isReadyToRead(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))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x = in.read();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yield(3);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 </a:t>
            </a:r>
            <a:r>
              <a:rPr lang="is-IS" b="1" dirty="0" smtClean="0">
                <a:latin typeface="Courier"/>
                <a:cs typeface="Courier"/>
              </a:rPr>
              <a:t>else</a:t>
            </a:r>
            <a:r>
              <a:rPr lang="is-IS" dirty="0" smtClean="0">
                <a:latin typeface="Courier"/>
                <a:cs typeface="Courier"/>
              </a:rPr>
              <a:t> {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setNotReady();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in.addReader(</a:t>
            </a:r>
            <a:r>
              <a:rPr lang="is-IS" b="1" dirty="0" smtClean="0">
                <a:latin typeface="Courier"/>
                <a:cs typeface="Courier"/>
              </a:rPr>
              <a:t>this</a:t>
            </a:r>
            <a:r>
              <a:rPr lang="is-IS" dirty="0" smtClean="0">
                <a:latin typeface="Courier"/>
                <a:cs typeface="Courier"/>
              </a:rPr>
              <a:t>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  yield(2);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}</a:t>
            </a:r>
            <a:br>
              <a:rPr lang="is-IS" dirty="0" smtClean="0">
                <a:latin typeface="Courier"/>
                <a:cs typeface="Courier"/>
              </a:rPr>
            </a:br>
            <a:r>
              <a:rPr lang="is-IS" dirty="0" smtClean="0">
                <a:latin typeface="Courier"/>
                <a:cs typeface="Courier"/>
              </a:rPr>
              <a:t>label(3);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412" y="4531142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Yield and return</a:t>
            </a:r>
            <a:br>
              <a:rPr lang="en-US" dirty="0" smtClean="0"/>
            </a:br>
            <a:r>
              <a:rPr lang="en-US" dirty="0" smtClean="0"/>
              <a:t>at label 2 next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5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Channel Operations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Channel writes are similar to reads.</a:t>
            </a:r>
          </a:p>
          <a:p>
            <a:r>
              <a:rPr lang="en-US" sz="3200" dirty="0" smtClean="0"/>
              <a:t>Channels with shared ends must be claimed.</a:t>
            </a:r>
          </a:p>
          <a:p>
            <a:pPr lvl="1"/>
            <a:r>
              <a:rPr lang="en-US" sz="3000" dirty="0" smtClean="0"/>
              <a:t>Functionality to claim and </a:t>
            </a:r>
            <a:r>
              <a:rPr lang="en-US" sz="3000" dirty="0" err="1" smtClean="0"/>
              <a:t>unclaim</a:t>
            </a:r>
            <a:r>
              <a:rPr lang="en-US" sz="3000" dirty="0" smtClean="0"/>
              <a:t> is included in PJ</a:t>
            </a:r>
            <a:r>
              <a:rPr lang="is-IS" sz="3000" dirty="0" smtClean="0"/>
              <a:t>…2... </a:t>
            </a:r>
            <a:r>
              <a:rPr lang="en-US" sz="3000" dirty="0" smtClean="0"/>
              <a:t>c</a:t>
            </a:r>
            <a:r>
              <a:rPr lang="is-IS" sz="3000" dirty="0" smtClean="0"/>
              <a:t>hannel classes. 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00832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 and the Timer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Timers are handled by a </a:t>
            </a:r>
            <a:r>
              <a:rPr lang="en-US" sz="3200" dirty="0" err="1" smtClean="0"/>
              <a:t>TimerQueue</a:t>
            </a:r>
            <a:r>
              <a:rPr lang="en-US" sz="3200" dirty="0" smtClean="0"/>
              <a:t> and a </a:t>
            </a:r>
            <a:r>
              <a:rPr lang="en-US" sz="3200" dirty="0" err="1" smtClean="0"/>
              <a:t>TimerHandler</a:t>
            </a:r>
            <a:r>
              <a:rPr lang="en-US" sz="3200" dirty="0" smtClean="0"/>
              <a:t>.</a:t>
            </a:r>
          </a:p>
          <a:p>
            <a:pPr lvl="1"/>
            <a:r>
              <a:rPr lang="en-US" sz="3000" dirty="0" smtClean="0"/>
              <a:t>The </a:t>
            </a:r>
            <a:r>
              <a:rPr lang="en-US" sz="3000" dirty="0" err="1" smtClean="0"/>
              <a:t>TimerQueue</a:t>
            </a:r>
            <a:r>
              <a:rPr lang="en-US" sz="3000" dirty="0" smtClean="0"/>
              <a:t> is a delay-queue.</a:t>
            </a:r>
          </a:p>
          <a:p>
            <a:pPr lvl="1"/>
            <a:r>
              <a:rPr lang="en-US" sz="3000" dirty="0" smtClean="0"/>
              <a:t>Timeout calls cause insertions into </a:t>
            </a:r>
            <a:r>
              <a:rPr lang="en-US" sz="3000" dirty="0" err="1" smtClean="0"/>
              <a:t>TimerQueue</a:t>
            </a:r>
            <a:endParaRPr lang="en-US" sz="3000" dirty="0" smtClean="0"/>
          </a:p>
          <a:p>
            <a:r>
              <a:rPr lang="en-US" sz="3400" dirty="0" err="1" smtClean="0"/>
              <a:t>TimerHandler</a:t>
            </a:r>
            <a:r>
              <a:rPr lang="en-US" sz="3400" dirty="0" smtClean="0"/>
              <a:t> </a:t>
            </a:r>
            <a:r>
              <a:rPr lang="en-US" sz="3400" dirty="0" err="1" smtClean="0"/>
              <a:t>dequeues</a:t>
            </a:r>
            <a:r>
              <a:rPr lang="en-US" sz="3400" dirty="0" smtClean="0"/>
              <a:t> expired timers from the </a:t>
            </a:r>
            <a:r>
              <a:rPr lang="en-US" sz="3400" dirty="0" err="1" smtClean="0"/>
              <a:t>TimerQueue</a:t>
            </a:r>
            <a:r>
              <a:rPr lang="en-US" sz="3400" dirty="0" smtClean="0"/>
              <a:t>.</a:t>
            </a:r>
          </a:p>
          <a:p>
            <a:pPr lvl="1"/>
            <a:r>
              <a:rPr lang="en-US" sz="3200" dirty="0" smtClean="0"/>
              <a:t>Sets corresponding processes ready to run.</a:t>
            </a:r>
          </a:p>
        </p:txBody>
      </p:sp>
    </p:spTree>
    <p:extLst>
      <p:ext uri="{BB962C8B-B14F-4D97-AF65-F5344CB8AC3E}">
        <p14:creationId xmlns:p14="http://schemas.microsoft.com/office/powerpoint/2010/main" val="25541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 and the Timer Queue</a:t>
            </a:r>
            <a:endParaRPr lang="en-US" dirty="0"/>
          </a:p>
        </p:txBody>
      </p:sp>
      <p:pic>
        <p:nvPicPr>
          <p:cNvPr id="4" name="Content Placeholder 3" descr="syste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2666"/>
          <a:stretch>
            <a:fillRect/>
          </a:stretch>
        </p:blipFill>
        <p:spPr>
          <a:xfrm>
            <a:off x="899187" y="1973179"/>
            <a:ext cx="7076747" cy="3992563"/>
          </a:xfrm>
        </p:spPr>
      </p:pic>
    </p:spTree>
    <p:extLst>
      <p:ext uri="{BB962C8B-B14F-4D97-AF65-F5344CB8AC3E}">
        <p14:creationId xmlns:p14="http://schemas.microsoft.com/office/powerpoint/2010/main" val="110124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2764904" cy="4825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t.timeout</a:t>
            </a:r>
            <a:r>
              <a:rPr lang="en-US" dirty="0" smtClean="0">
                <a:latin typeface="Courier"/>
                <a:cs typeface="Courier"/>
              </a:rPr>
              <a:t>(100);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8188" y="2151062"/>
            <a:ext cx="3931920" cy="216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t.start</a:t>
            </a:r>
            <a:r>
              <a:rPr lang="en-US" dirty="0" smtClean="0">
                <a:latin typeface="Courier"/>
                <a:cs typeface="Courier"/>
              </a:rPr>
              <a:t>(100);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err="1" smtClean="0">
                <a:latin typeface="Courier"/>
                <a:cs typeface="Courier"/>
              </a:rPr>
              <a:t>setNotReady</a:t>
            </a:r>
            <a:r>
              <a:rPr lang="en-US" dirty="0" smtClean="0">
                <a:latin typeface="Courier"/>
                <a:cs typeface="Courier"/>
              </a:rPr>
              <a:t>();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yield(1);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label(1);</a:t>
            </a:r>
            <a:br>
              <a:rPr lang="en-US" dirty="0" smtClean="0">
                <a:latin typeface="Courier"/>
                <a:cs typeface="Courier"/>
              </a:rPr>
            </a:b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12069" y="2525881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Becomes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6408" y="5133475"/>
            <a:ext cx="6777789" cy="1077218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urier"/>
                <a:cs typeface="Courier"/>
              </a:rPr>
              <a:t>t.start</a:t>
            </a:r>
            <a:r>
              <a:rPr lang="en-US" sz="3200" dirty="0" smtClean="0">
                <a:latin typeface="Courier"/>
                <a:cs typeface="Courier"/>
              </a:rPr>
              <a:t>(100) </a:t>
            </a:r>
            <a:r>
              <a:rPr lang="en-US" sz="3200" dirty="0" smtClean="0"/>
              <a:t>will insert a new timer object into the </a:t>
            </a:r>
            <a:r>
              <a:rPr lang="en-US" sz="3200" dirty="0" err="1" smtClean="0"/>
              <a:t>TimerQueue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027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3412" y="2137695"/>
            <a:ext cx="1615220" cy="522621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s</a:t>
            </a:r>
            <a:r>
              <a:rPr lang="en-US" dirty="0" smtClean="0">
                <a:latin typeface="Courier"/>
                <a:cs typeface="Courier"/>
              </a:rPr>
              <a:t>ync(b);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1364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b.sync</a:t>
            </a:r>
            <a:r>
              <a:rPr lang="en-US" dirty="0" smtClean="0">
                <a:latin typeface="Courier"/>
                <a:cs typeface="Courier"/>
              </a:rPr>
              <a:t>(this);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yield(1);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label(1);</a:t>
            </a:r>
            <a:br>
              <a:rPr lang="en-US" dirty="0" smtClean="0">
                <a:latin typeface="Courier"/>
                <a:cs typeface="Courier"/>
              </a:rPr>
            </a:b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12069" y="2405569"/>
            <a:ext cx="2737100" cy="10828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Becomes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679" y="3515895"/>
            <a:ext cx="8663009" cy="3046988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urier"/>
                <a:cs typeface="Courier"/>
              </a:rPr>
              <a:t>b.sync</a:t>
            </a:r>
            <a:r>
              <a:rPr lang="en-US" sz="3200" dirty="0" smtClean="0">
                <a:latin typeface="Courier"/>
                <a:cs typeface="Courier"/>
              </a:rPr>
              <a:t>(this) </a:t>
            </a:r>
            <a:r>
              <a:rPr lang="en-US" sz="3200" dirty="0" smtClean="0"/>
              <a:t>will </a:t>
            </a:r>
            <a:br>
              <a:rPr lang="en-US" sz="3200" dirty="0" smtClean="0"/>
            </a:br>
            <a:r>
              <a:rPr lang="en-US" sz="3200" dirty="0" smtClean="0"/>
              <a:t>  * decrement the barrier’s process counter</a:t>
            </a:r>
            <a:br>
              <a:rPr lang="en-US" sz="3200" dirty="0" smtClean="0"/>
            </a:br>
            <a:r>
              <a:rPr lang="en-US" sz="3200" dirty="0" smtClean="0"/>
              <a:t>  * </a:t>
            </a:r>
            <a:r>
              <a:rPr lang="en-US" sz="3200" dirty="0" err="1" smtClean="0"/>
              <a:t>enqueue</a:t>
            </a:r>
            <a:r>
              <a:rPr lang="en-US" sz="3200" dirty="0" smtClean="0"/>
              <a:t> the process in the barrier’s process list</a:t>
            </a:r>
            <a:br>
              <a:rPr lang="en-US" sz="3200" dirty="0" smtClean="0"/>
            </a:br>
            <a:r>
              <a:rPr lang="en-US" sz="3200" dirty="0" smtClean="0"/>
              <a:t>  * set itself not ready</a:t>
            </a:r>
            <a:br>
              <a:rPr lang="en-US" sz="3200" dirty="0" smtClean="0"/>
            </a:br>
            <a:r>
              <a:rPr lang="en-US" sz="3200" dirty="0" smtClean="0"/>
              <a:t>When counter reaches 0 all processes are set ready.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519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We probably do not have time for this</a:t>
            </a:r>
            <a:r>
              <a:rPr lang="is-IS" dirty="0" smtClean="0"/>
              <a:t>… </a:t>
            </a:r>
            <a:r>
              <a:rPr lang="en-US" dirty="0"/>
              <a:t>b</a:t>
            </a:r>
            <a:r>
              <a:rPr lang="is-IS" dirty="0" smtClean="0"/>
              <a:t>ut they are cool.</a:t>
            </a:r>
          </a:p>
          <a:p>
            <a:endParaRPr lang="is-I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7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229" y="264596"/>
            <a:ext cx="8847953" cy="1627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roject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0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Timing</a:t>
            </a:r>
          </a:p>
          <a:p>
            <a:r>
              <a:rPr lang="en-US" sz="3200" dirty="0" smtClean="0"/>
              <a:t>Context switching</a:t>
            </a:r>
          </a:p>
          <a:p>
            <a:r>
              <a:rPr lang="en-US" sz="3200" dirty="0" smtClean="0"/>
              <a:t>Max process count</a:t>
            </a:r>
          </a:p>
          <a:p>
            <a:r>
              <a:rPr lang="en-US" sz="3200" dirty="0" smtClean="0"/>
              <a:t>Overhead (we will skip this one too)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979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Timings and Context Switches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22147"/>
              </p:ext>
            </p:extLst>
          </p:nvPr>
        </p:nvGraphicFramePr>
        <p:xfrm>
          <a:off x="284163" y="3465763"/>
          <a:ext cx="85740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732"/>
                <a:gridCol w="1817312"/>
                <a:gridCol w="2143522"/>
                <a:gridCol w="21435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Time (Sec.)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Context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Java Sequential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ProcessJ</a:t>
                      </a:r>
                      <a:r>
                        <a:rPr lang="en-US" baseline="0" dirty="0" smtClean="0"/>
                        <a:t> Sequential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ProcessJ</a:t>
                      </a:r>
                      <a:r>
                        <a:rPr lang="en-US" dirty="0" smtClean="0"/>
                        <a:t> row parallel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ProcessJ</a:t>
                      </a:r>
                      <a:r>
                        <a:rPr lang="en-US" dirty="0" smtClean="0"/>
                        <a:t> pixel parallel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12,003,001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163" y="2022066"/>
            <a:ext cx="6766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Mandelbrot fractal image 4,000 x 3,000</a:t>
            </a:r>
          </a:p>
          <a:p>
            <a:r>
              <a:rPr lang="en-US" sz="3200" dirty="0" smtClean="0"/>
              <a:t>(12,000,000 pixels)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481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729484"/>
              </p:ext>
            </p:extLst>
          </p:nvPr>
        </p:nvGraphicFramePr>
        <p:xfrm>
          <a:off x="284163" y="2949074"/>
          <a:ext cx="84721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63"/>
                <a:gridCol w="975895"/>
                <a:gridCol w="989263"/>
                <a:gridCol w="1216527"/>
                <a:gridCol w="1096210"/>
                <a:gridCol w="1163053"/>
                <a:gridCol w="10828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Mac </a:t>
                      </a:r>
                      <a:r>
                        <a:rPr lang="en-US" dirty="0" smtClean="0"/>
                        <a:t>/ OS 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AMD / Linux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CPA’14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JCSP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JVMCSP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CPA’14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JCSP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JVMCSP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μs</a:t>
                      </a:r>
                      <a:r>
                        <a:rPr lang="en-US" dirty="0" smtClean="0"/>
                        <a:t>/iteration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μs</a:t>
                      </a:r>
                      <a:r>
                        <a:rPr lang="en-US" dirty="0" smtClean="0"/>
                        <a:t>/communication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μs</a:t>
                      </a:r>
                      <a:r>
                        <a:rPr lang="en-US" dirty="0" smtClean="0"/>
                        <a:t>/context</a:t>
                      </a:r>
                      <a:r>
                        <a:rPr lang="en-US" baseline="0" dirty="0" smtClean="0"/>
                        <a:t> switch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163" y="2060454"/>
            <a:ext cx="2262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CommsTime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38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Process 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684" y="2339474"/>
            <a:ext cx="387858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>
                <a:latin typeface="Courier"/>
                <a:cs typeface="Courier"/>
              </a:rPr>
              <a:t>import</a:t>
            </a:r>
            <a:r>
              <a:rPr lang="en-US" sz="2000" baseline="30000" dirty="0">
                <a:latin typeface="Courier"/>
                <a:cs typeface="Courier"/>
              </a:rPr>
              <a:t> </a:t>
            </a:r>
            <a:r>
              <a:rPr lang="en-US" sz="2000" baseline="30000" dirty="0" err="1">
                <a:latin typeface="Courier"/>
                <a:cs typeface="Courier"/>
              </a:rPr>
              <a:t>std.strings</a:t>
            </a:r>
            <a:r>
              <a:rPr lang="en-US" sz="2000" baseline="30000" dirty="0" smtClean="0">
                <a:latin typeface="Courier"/>
                <a:cs typeface="Courier"/>
              </a:rPr>
              <a:t>;</a:t>
            </a:r>
            <a:br>
              <a:rPr lang="en-US" sz="2000" baseline="30000" dirty="0" smtClean="0">
                <a:latin typeface="Courier"/>
                <a:cs typeface="Courier"/>
              </a:rPr>
            </a:br>
            <a:endParaRPr lang="en-US" sz="2000" b="1" baseline="30000" dirty="0">
              <a:latin typeface="Courier"/>
              <a:cs typeface="Courier"/>
            </a:endParaRPr>
          </a:p>
          <a:p>
            <a:r>
              <a:rPr lang="en-US" sz="2000" b="1" baseline="30000" dirty="0" err="1">
                <a:latin typeface="Courier"/>
                <a:cs typeface="Courier"/>
              </a:rPr>
              <a:t>proc</a:t>
            </a:r>
            <a:r>
              <a:rPr lang="en-US" sz="2000" baseline="30000" dirty="0">
                <a:latin typeface="Courier"/>
                <a:cs typeface="Courier"/>
              </a:rPr>
              <a:t> </a:t>
            </a:r>
            <a:r>
              <a:rPr lang="en-US" sz="2000" b="1" baseline="30000" dirty="0">
                <a:latin typeface="Courier"/>
                <a:cs typeface="Courier"/>
              </a:rPr>
              <a:t>void</a:t>
            </a:r>
            <a:r>
              <a:rPr lang="en-US" sz="2000" baseline="30000" dirty="0">
                <a:latin typeface="Courier"/>
                <a:cs typeface="Courier"/>
              </a:rPr>
              <a:t> foo(</a:t>
            </a:r>
            <a:r>
              <a:rPr lang="en-US" sz="2000" b="1" baseline="30000" dirty="0" err="1">
                <a:latin typeface="Courier"/>
                <a:cs typeface="Courier"/>
              </a:rPr>
              <a:t>chan</a:t>
            </a:r>
            <a:r>
              <a:rPr lang="en-US" sz="2000" baseline="30000" dirty="0">
                <a:latin typeface="Courier"/>
                <a:cs typeface="Courier"/>
              </a:rPr>
              <a:t>&lt;</a:t>
            </a:r>
            <a:r>
              <a:rPr lang="en-US" sz="2000" b="1" baseline="30000" dirty="0" err="1">
                <a:latin typeface="Courier"/>
                <a:cs typeface="Courier"/>
              </a:rPr>
              <a:t>int</a:t>
            </a:r>
            <a:r>
              <a:rPr lang="en-US" sz="2000" baseline="30000" dirty="0">
                <a:latin typeface="Courier"/>
                <a:cs typeface="Courier"/>
              </a:rPr>
              <a:t>&gt;.</a:t>
            </a:r>
            <a:r>
              <a:rPr lang="en-US" sz="2000" b="1" baseline="30000" dirty="0">
                <a:latin typeface="Courier"/>
                <a:cs typeface="Courier"/>
              </a:rPr>
              <a:t>read</a:t>
            </a:r>
            <a:r>
              <a:rPr lang="en-US" sz="2000" baseline="30000" dirty="0">
                <a:latin typeface="Courier"/>
                <a:cs typeface="Courier"/>
              </a:rPr>
              <a:t> c1r, </a:t>
            </a:r>
            <a:r>
              <a:rPr lang="en-US" sz="2000" baseline="30000" dirty="0" smtClean="0">
                <a:latin typeface="Courier"/>
                <a:cs typeface="Courier"/>
              </a:rPr>
              <a:t/>
            </a:r>
            <a:br>
              <a:rPr lang="en-US" sz="2000" baseline="30000" dirty="0" smtClean="0">
                <a:latin typeface="Courier"/>
                <a:cs typeface="Courier"/>
              </a:rPr>
            </a:br>
            <a:r>
              <a:rPr lang="en-US" sz="2000" baseline="30000" dirty="0" smtClean="0">
                <a:latin typeface="Courier"/>
                <a:cs typeface="Courier"/>
              </a:rPr>
              <a:t>              </a:t>
            </a:r>
            <a:r>
              <a:rPr lang="en-US" sz="2000" b="1" baseline="30000" dirty="0" err="1" smtClean="0">
                <a:latin typeface="Courier"/>
                <a:cs typeface="Courier"/>
              </a:rPr>
              <a:t>chan</a:t>
            </a:r>
            <a:r>
              <a:rPr lang="en-US" sz="2000" baseline="30000" dirty="0">
                <a:latin typeface="Courier"/>
                <a:cs typeface="Courier"/>
              </a:rPr>
              <a:t>&lt;</a:t>
            </a:r>
            <a:r>
              <a:rPr lang="en-US" sz="2000" b="1" baseline="30000" dirty="0" err="1">
                <a:latin typeface="Courier"/>
                <a:cs typeface="Courier"/>
              </a:rPr>
              <a:t>int</a:t>
            </a:r>
            <a:r>
              <a:rPr lang="en-US" sz="2000" baseline="30000" dirty="0">
                <a:latin typeface="Courier"/>
                <a:cs typeface="Courier"/>
              </a:rPr>
              <a:t>&gt;.</a:t>
            </a:r>
            <a:r>
              <a:rPr lang="en-US" sz="2000" b="1" baseline="30000" dirty="0">
                <a:latin typeface="Courier"/>
                <a:cs typeface="Courier"/>
              </a:rPr>
              <a:t>write</a:t>
            </a:r>
            <a:r>
              <a:rPr lang="en-US" sz="2000" baseline="30000" dirty="0">
                <a:latin typeface="Courier"/>
                <a:cs typeface="Courier"/>
              </a:rPr>
              <a:t> c2w) { </a:t>
            </a:r>
            <a:r>
              <a:rPr lang="en-US" sz="2000" baseline="30000" dirty="0" smtClean="0">
                <a:latin typeface="Courier"/>
                <a:cs typeface="Courier"/>
              </a:rPr>
              <a:t/>
            </a:r>
            <a:br>
              <a:rPr lang="en-US" sz="2000" baseline="30000" dirty="0" smtClean="0">
                <a:latin typeface="Courier"/>
                <a:cs typeface="Courier"/>
              </a:rPr>
            </a:b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b="1" baseline="30000" dirty="0" err="1" smtClean="0">
                <a:latin typeface="Courier"/>
                <a:cs typeface="Courier"/>
              </a:rPr>
              <a:t>int</a:t>
            </a:r>
            <a:r>
              <a:rPr lang="en-US" sz="2000" baseline="30000" dirty="0" smtClean="0">
                <a:latin typeface="Courier"/>
                <a:cs typeface="Courier"/>
              </a:rPr>
              <a:t> </a:t>
            </a:r>
            <a:r>
              <a:rPr lang="en-US" sz="2000" baseline="30000" dirty="0">
                <a:latin typeface="Courier"/>
                <a:cs typeface="Courier"/>
              </a:rPr>
              <a:t>x;</a:t>
            </a:r>
          </a:p>
          <a:p>
            <a:r>
              <a:rPr lang="ro-RO" sz="2000" baseline="30000" dirty="0">
                <a:latin typeface="Courier"/>
                <a:cs typeface="Courier"/>
              </a:rPr>
              <a:t>  </a:t>
            </a:r>
            <a:r>
              <a:rPr lang="ro-RO" sz="2000" b="1" baseline="30000" dirty="0">
                <a:latin typeface="Courier"/>
                <a:cs typeface="Courier"/>
              </a:rPr>
              <a:t>par</a:t>
            </a:r>
            <a:r>
              <a:rPr lang="ro-RO" sz="2000" baseline="30000" dirty="0">
                <a:latin typeface="Courier"/>
                <a:cs typeface="Courier"/>
              </a:rPr>
              <a:t> {</a:t>
            </a:r>
          </a:p>
          <a:p>
            <a:r>
              <a:rPr lang="ro-RO" sz="2000" baseline="30000" dirty="0">
                <a:latin typeface="Courier"/>
                <a:cs typeface="Courier"/>
              </a:rPr>
              <a:t>    x = c1r.</a:t>
            </a:r>
            <a:r>
              <a:rPr lang="ro-RO" sz="2000" b="1" baseline="30000" dirty="0">
                <a:latin typeface="Courier"/>
                <a:cs typeface="Courier"/>
              </a:rPr>
              <a:t>read</a:t>
            </a:r>
            <a:r>
              <a:rPr lang="ro-RO" sz="2000" baseline="30000" dirty="0">
                <a:latin typeface="Courier"/>
                <a:cs typeface="Courier"/>
              </a:rPr>
              <a:t>();</a:t>
            </a:r>
          </a:p>
          <a:p>
            <a:r>
              <a:rPr lang="ro-RO" sz="2000" baseline="30000" dirty="0">
                <a:latin typeface="Courier"/>
                <a:cs typeface="Courier"/>
              </a:rPr>
              <a:t>    c2w.</a:t>
            </a:r>
            <a:r>
              <a:rPr lang="ro-RO" sz="2000" b="1" baseline="30000" dirty="0">
                <a:latin typeface="Courier"/>
                <a:cs typeface="Courier"/>
              </a:rPr>
              <a:t>write</a:t>
            </a:r>
            <a:r>
              <a:rPr lang="ro-RO" sz="2000" baseline="30000" dirty="0">
                <a:latin typeface="Courier"/>
                <a:cs typeface="Courier"/>
              </a:rPr>
              <a:t>(10);</a:t>
            </a:r>
          </a:p>
          <a:p>
            <a:r>
              <a:rPr lang="ro-RO" sz="2000" baseline="30000" dirty="0" smtClean="0">
                <a:latin typeface="Courier"/>
                <a:cs typeface="Courier"/>
              </a:rPr>
              <a:t>  } </a:t>
            </a:r>
            <a:br>
              <a:rPr lang="ro-RO" sz="2000" baseline="30000" dirty="0" smtClean="0">
                <a:latin typeface="Courier"/>
                <a:cs typeface="Courier"/>
              </a:rPr>
            </a:br>
            <a:r>
              <a:rPr lang="ro-RO" sz="2000" baseline="30000" dirty="0" smtClean="0">
                <a:latin typeface="Courier"/>
                <a:cs typeface="Courier"/>
              </a:rPr>
              <a:t>}</a:t>
            </a:r>
            <a:br>
              <a:rPr lang="ro-RO" sz="2000" baseline="30000" dirty="0" smtClean="0">
                <a:latin typeface="Courier"/>
                <a:cs typeface="Courier"/>
              </a:rPr>
            </a:br>
            <a:endParaRPr lang="ro-RO" sz="2000" baseline="30000" dirty="0">
              <a:latin typeface="Courier"/>
              <a:cs typeface="Courier"/>
            </a:endParaRPr>
          </a:p>
          <a:p>
            <a:r>
              <a:rPr lang="ro-RO" sz="2000" b="1" baseline="30000" dirty="0">
                <a:latin typeface="Courier"/>
                <a:cs typeface="Courier"/>
              </a:rPr>
              <a:t>proc void</a:t>
            </a:r>
            <a:r>
              <a:rPr lang="ro-RO" sz="2000" baseline="30000" dirty="0">
                <a:latin typeface="Courier"/>
                <a:cs typeface="Courier"/>
              </a:rPr>
              <a:t> bar(</a:t>
            </a:r>
            <a:r>
              <a:rPr lang="ro-RO" sz="2000" b="1" baseline="30000" dirty="0">
                <a:latin typeface="Courier"/>
                <a:cs typeface="Courier"/>
              </a:rPr>
              <a:t>chan</a:t>
            </a:r>
            <a:r>
              <a:rPr lang="ro-RO" sz="2000" baseline="30000" dirty="0">
                <a:latin typeface="Courier"/>
                <a:cs typeface="Courier"/>
              </a:rPr>
              <a:t>&lt;</a:t>
            </a:r>
            <a:r>
              <a:rPr lang="ro-RO" sz="2000" b="1" baseline="30000" dirty="0">
                <a:latin typeface="Courier"/>
                <a:cs typeface="Courier"/>
              </a:rPr>
              <a:t>int</a:t>
            </a:r>
            <a:r>
              <a:rPr lang="ro-RO" sz="2000" baseline="30000" dirty="0">
                <a:latin typeface="Courier"/>
                <a:cs typeface="Courier"/>
              </a:rPr>
              <a:t>&gt;.</a:t>
            </a:r>
            <a:r>
              <a:rPr lang="ro-RO" sz="2000" b="1" baseline="30000" dirty="0">
                <a:latin typeface="Courier"/>
                <a:cs typeface="Courier"/>
              </a:rPr>
              <a:t>write</a:t>
            </a:r>
            <a:r>
              <a:rPr lang="ro-RO" sz="2000" baseline="30000" dirty="0">
                <a:latin typeface="Courier"/>
                <a:cs typeface="Courier"/>
              </a:rPr>
              <a:t> c1w, </a:t>
            </a:r>
            <a:r>
              <a:rPr lang="ro-RO" sz="2000" baseline="30000" dirty="0" smtClean="0">
                <a:latin typeface="Courier"/>
                <a:cs typeface="Courier"/>
              </a:rPr>
              <a:t/>
            </a:r>
            <a:br>
              <a:rPr lang="ro-RO" sz="2000" baseline="30000" dirty="0" smtClean="0">
                <a:latin typeface="Courier"/>
                <a:cs typeface="Courier"/>
              </a:rPr>
            </a:br>
            <a:r>
              <a:rPr lang="ro-RO" sz="2000" baseline="30000" dirty="0" smtClean="0">
                <a:latin typeface="Courier"/>
                <a:cs typeface="Courier"/>
              </a:rPr>
              <a:t>              </a:t>
            </a:r>
            <a:r>
              <a:rPr lang="ro-RO" sz="2000" b="1" baseline="30000" dirty="0" smtClean="0">
                <a:latin typeface="Courier"/>
                <a:cs typeface="Courier"/>
              </a:rPr>
              <a:t>chan</a:t>
            </a:r>
            <a:r>
              <a:rPr lang="ro-RO" sz="2000" baseline="30000" dirty="0">
                <a:latin typeface="Courier"/>
                <a:cs typeface="Courier"/>
              </a:rPr>
              <a:t>&lt;</a:t>
            </a:r>
            <a:r>
              <a:rPr lang="ro-RO" sz="2000" b="1" baseline="30000" dirty="0">
                <a:latin typeface="Courier"/>
                <a:cs typeface="Courier"/>
              </a:rPr>
              <a:t>int</a:t>
            </a:r>
            <a:r>
              <a:rPr lang="ro-RO" sz="2000" baseline="30000" dirty="0">
                <a:latin typeface="Courier"/>
                <a:cs typeface="Courier"/>
              </a:rPr>
              <a:t>&gt;.</a:t>
            </a:r>
            <a:r>
              <a:rPr lang="ro-RO" sz="2000" b="1" baseline="30000" dirty="0">
                <a:latin typeface="Courier"/>
                <a:cs typeface="Courier"/>
              </a:rPr>
              <a:t>read</a:t>
            </a:r>
            <a:r>
              <a:rPr lang="ro-RO" sz="2000" baseline="30000" dirty="0">
                <a:latin typeface="Courier"/>
                <a:cs typeface="Courier"/>
              </a:rPr>
              <a:t> c2r) { </a:t>
            </a:r>
            <a:r>
              <a:rPr lang="ro-RO" sz="2000" baseline="30000" dirty="0" smtClean="0">
                <a:latin typeface="Courier"/>
                <a:cs typeface="Courier"/>
              </a:rPr>
              <a:t/>
            </a:r>
            <a:br>
              <a:rPr lang="ro-RO" sz="2000" baseline="30000" dirty="0" smtClean="0">
                <a:latin typeface="Courier"/>
                <a:cs typeface="Courier"/>
              </a:rPr>
            </a:br>
            <a:r>
              <a:rPr lang="ro-RO" sz="2000" baseline="30000" dirty="0" smtClean="0">
                <a:latin typeface="Courier"/>
                <a:cs typeface="Courier"/>
              </a:rPr>
              <a:t>  </a:t>
            </a:r>
            <a:r>
              <a:rPr lang="ro-RO" sz="2000" b="1" baseline="30000" dirty="0" smtClean="0">
                <a:latin typeface="Courier"/>
                <a:cs typeface="Courier"/>
              </a:rPr>
              <a:t>int</a:t>
            </a:r>
            <a:r>
              <a:rPr lang="ro-RO" sz="2000" baseline="30000" dirty="0" smtClean="0">
                <a:latin typeface="Courier"/>
                <a:cs typeface="Courier"/>
              </a:rPr>
              <a:t> </a:t>
            </a:r>
            <a:r>
              <a:rPr lang="ro-RO" sz="2000" baseline="30000" dirty="0">
                <a:latin typeface="Courier"/>
                <a:cs typeface="Courier"/>
              </a:rPr>
              <a:t>y;</a:t>
            </a:r>
          </a:p>
          <a:p>
            <a:r>
              <a:rPr lang="ro-RO" sz="2000" baseline="30000" dirty="0">
                <a:latin typeface="Courier"/>
                <a:cs typeface="Courier"/>
              </a:rPr>
              <a:t>  </a:t>
            </a:r>
            <a:r>
              <a:rPr lang="ro-RO" sz="2000" b="1" baseline="30000" dirty="0">
                <a:latin typeface="Courier"/>
                <a:cs typeface="Courier"/>
              </a:rPr>
              <a:t>par</a:t>
            </a:r>
            <a:r>
              <a:rPr lang="ro-RO" sz="2000" baseline="30000" dirty="0">
                <a:latin typeface="Courier"/>
                <a:cs typeface="Courier"/>
              </a:rPr>
              <a:t> {</a:t>
            </a:r>
          </a:p>
          <a:p>
            <a:r>
              <a:rPr lang="es-ES_tradnl" sz="2000" baseline="30000" dirty="0">
                <a:latin typeface="Courier"/>
                <a:cs typeface="Courier"/>
              </a:rPr>
              <a:t>    y = c2r.</a:t>
            </a:r>
            <a:r>
              <a:rPr lang="es-ES_tradnl" sz="2000" b="1" baseline="30000" dirty="0">
                <a:latin typeface="Courier"/>
                <a:cs typeface="Courier"/>
              </a:rPr>
              <a:t>read</a:t>
            </a:r>
            <a:r>
              <a:rPr lang="es-ES_tradnl" sz="2000" baseline="30000" dirty="0">
                <a:latin typeface="Courier"/>
                <a:cs typeface="Courier"/>
              </a:rPr>
              <a:t>();</a:t>
            </a:r>
          </a:p>
          <a:p>
            <a:r>
              <a:rPr lang="it-IT" sz="2000" baseline="30000" dirty="0">
                <a:latin typeface="Courier"/>
                <a:cs typeface="Courier"/>
              </a:rPr>
              <a:t>    c1w.</a:t>
            </a:r>
            <a:r>
              <a:rPr lang="it-IT" sz="2000" b="1" baseline="30000" dirty="0">
                <a:latin typeface="Courier"/>
                <a:cs typeface="Courier"/>
              </a:rPr>
              <a:t>write</a:t>
            </a:r>
            <a:r>
              <a:rPr lang="it-IT" sz="2000" baseline="30000" dirty="0">
                <a:latin typeface="Courier"/>
                <a:cs typeface="Courier"/>
              </a:rPr>
              <a:t>(20);</a:t>
            </a:r>
          </a:p>
          <a:p>
            <a:r>
              <a:rPr lang="it-IT" sz="2000" baseline="30000" dirty="0" smtClean="0">
                <a:latin typeface="Courier"/>
                <a:cs typeface="Courier"/>
              </a:rPr>
              <a:t>  } </a:t>
            </a:r>
            <a:br>
              <a:rPr lang="it-IT" sz="2000" baseline="30000" dirty="0" smtClean="0">
                <a:latin typeface="Courier"/>
                <a:cs typeface="Courier"/>
              </a:rPr>
            </a:br>
            <a:r>
              <a:rPr lang="it-IT" sz="2000" baseline="30000" dirty="0" smtClean="0">
                <a:latin typeface="Courier"/>
                <a:cs typeface="Courier"/>
              </a:rPr>
              <a:t>}</a:t>
            </a:r>
            <a:endParaRPr lang="it-IT" sz="2000" baseline="30000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404" y="2491874"/>
            <a:ext cx="3775975" cy="2534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aseline="30000" dirty="0" smtClean="0">
                <a:latin typeface="Courier"/>
                <a:cs typeface="Courier"/>
              </a:rPr>
              <a:t>  </a:t>
            </a:r>
            <a:r>
              <a:rPr lang="it-IT" sz="2000" b="1" baseline="30000" dirty="0" err="1" smtClean="0">
                <a:latin typeface="Courier"/>
                <a:cs typeface="Courier"/>
              </a:rPr>
              <a:t>proc</a:t>
            </a:r>
            <a:r>
              <a:rPr lang="it-IT" sz="2000" baseline="30000" dirty="0" smtClean="0">
                <a:latin typeface="Courier"/>
                <a:cs typeface="Courier"/>
              </a:rPr>
              <a:t> </a:t>
            </a:r>
            <a:r>
              <a:rPr lang="it-IT" sz="2000" b="1" baseline="30000" dirty="0" err="1">
                <a:latin typeface="Courier"/>
                <a:cs typeface="Courier"/>
              </a:rPr>
              <a:t>void</a:t>
            </a:r>
            <a:r>
              <a:rPr lang="it-IT" sz="2000" baseline="30000" dirty="0">
                <a:latin typeface="Courier"/>
                <a:cs typeface="Courier"/>
              </a:rPr>
              <a:t> </a:t>
            </a:r>
            <a:r>
              <a:rPr lang="it-IT" sz="2000" baseline="30000" dirty="0" err="1">
                <a:latin typeface="Courier"/>
                <a:cs typeface="Courier"/>
              </a:rPr>
              <a:t>main</a:t>
            </a:r>
            <a:r>
              <a:rPr lang="it-IT" sz="2000" baseline="30000" dirty="0">
                <a:latin typeface="Courier"/>
                <a:cs typeface="Courier"/>
              </a:rPr>
              <a:t>(</a:t>
            </a:r>
            <a:r>
              <a:rPr lang="it-IT" sz="2000" b="1" baseline="30000" dirty="0" err="1">
                <a:latin typeface="Courier"/>
                <a:cs typeface="Courier"/>
              </a:rPr>
              <a:t>string</a:t>
            </a:r>
            <a:r>
              <a:rPr lang="it-IT" sz="2000" baseline="30000" dirty="0">
                <a:latin typeface="Courier"/>
                <a:cs typeface="Courier"/>
              </a:rPr>
              <a:t>[] </a:t>
            </a:r>
            <a:r>
              <a:rPr lang="it-IT" sz="2000" baseline="30000" dirty="0" err="1">
                <a:latin typeface="Courier"/>
                <a:cs typeface="Courier"/>
              </a:rPr>
              <a:t>args</a:t>
            </a:r>
            <a:r>
              <a:rPr lang="it-IT" sz="2000" baseline="30000" dirty="0">
                <a:latin typeface="Courier"/>
                <a:cs typeface="Courier"/>
              </a:rPr>
              <a:t>) {</a:t>
            </a:r>
          </a:p>
          <a:p>
            <a:r>
              <a:rPr lang="it-IT" sz="2000" baseline="30000" dirty="0" smtClean="0">
                <a:latin typeface="Courier"/>
                <a:cs typeface="Courier"/>
              </a:rPr>
              <a:t>    </a:t>
            </a:r>
            <a:r>
              <a:rPr lang="it-IT" sz="2000" b="1" baseline="30000" dirty="0" smtClean="0">
                <a:latin typeface="Courier"/>
                <a:cs typeface="Courier"/>
              </a:rPr>
              <a:t>par</a:t>
            </a:r>
            <a:r>
              <a:rPr lang="it-IT" sz="2000" baseline="30000" dirty="0" smtClean="0">
                <a:latin typeface="Courier"/>
                <a:cs typeface="Courier"/>
              </a:rPr>
              <a:t> </a:t>
            </a:r>
            <a:r>
              <a:rPr lang="it-IT" sz="2000" b="1" baseline="30000" dirty="0">
                <a:latin typeface="Courier"/>
                <a:cs typeface="Courier"/>
              </a:rPr>
              <a:t>for</a:t>
            </a:r>
            <a:r>
              <a:rPr lang="it-IT" sz="2000" baseline="30000" dirty="0">
                <a:latin typeface="Courier"/>
                <a:cs typeface="Courier"/>
              </a:rPr>
              <a:t> (</a:t>
            </a:r>
            <a:r>
              <a:rPr lang="it-IT" sz="2000" b="1" baseline="30000" dirty="0" err="1">
                <a:latin typeface="Courier"/>
                <a:cs typeface="Courier"/>
              </a:rPr>
              <a:t>int</a:t>
            </a:r>
            <a:r>
              <a:rPr lang="it-IT" sz="2000" baseline="30000" dirty="0">
                <a:latin typeface="Courier"/>
                <a:cs typeface="Courier"/>
              </a:rPr>
              <a:t> i=0; </a:t>
            </a:r>
            <a:r>
              <a:rPr lang="it-IT" sz="2000" baseline="30000" dirty="0" smtClean="0">
                <a:latin typeface="Courier"/>
                <a:cs typeface="Courier"/>
              </a:rPr>
              <a:t/>
            </a:r>
            <a:br>
              <a:rPr lang="it-IT" sz="2000" baseline="30000" dirty="0" smtClean="0">
                <a:latin typeface="Courier"/>
                <a:cs typeface="Courier"/>
              </a:rPr>
            </a:br>
            <a:r>
              <a:rPr lang="it-IT" sz="2000" baseline="30000" dirty="0" smtClean="0">
                <a:latin typeface="Courier"/>
                <a:cs typeface="Courier"/>
              </a:rPr>
              <a:t>             i</a:t>
            </a:r>
            <a:r>
              <a:rPr lang="it-IT" sz="2000" baseline="30000" dirty="0">
                <a:latin typeface="Courier"/>
                <a:cs typeface="Courier"/>
              </a:rPr>
              <a:t>&lt;string2int(</a:t>
            </a:r>
            <a:r>
              <a:rPr lang="it-IT" sz="2000" b="1" baseline="30000" dirty="0" err="1">
                <a:latin typeface="Courier"/>
                <a:cs typeface="Courier"/>
              </a:rPr>
              <a:t>args</a:t>
            </a:r>
            <a:r>
              <a:rPr lang="it-IT" sz="2000" baseline="30000" dirty="0">
                <a:latin typeface="Courier"/>
                <a:cs typeface="Courier"/>
              </a:rPr>
              <a:t>[1]); </a:t>
            </a:r>
            <a:r>
              <a:rPr lang="it-IT" sz="2000" baseline="30000" dirty="0" smtClean="0">
                <a:latin typeface="Courier"/>
                <a:cs typeface="Courier"/>
              </a:rPr>
              <a:t/>
            </a:r>
            <a:br>
              <a:rPr lang="it-IT" sz="2000" baseline="30000" dirty="0" smtClean="0">
                <a:latin typeface="Courier"/>
                <a:cs typeface="Courier"/>
              </a:rPr>
            </a:br>
            <a:r>
              <a:rPr lang="it-IT" sz="2000" baseline="30000" dirty="0" smtClean="0">
                <a:latin typeface="Courier"/>
                <a:cs typeface="Courier"/>
              </a:rPr>
              <a:t>             i</a:t>
            </a:r>
            <a:r>
              <a:rPr lang="it-IT" sz="2000" baseline="30000" dirty="0">
                <a:latin typeface="Courier"/>
                <a:cs typeface="Courier"/>
              </a:rPr>
              <a:t>++) {</a:t>
            </a:r>
          </a:p>
          <a:p>
            <a:r>
              <a:rPr lang="fr-FR" sz="2000" baseline="30000" dirty="0" smtClean="0">
                <a:latin typeface="Courier"/>
                <a:cs typeface="Courier"/>
              </a:rPr>
              <a:t>      </a:t>
            </a:r>
            <a:r>
              <a:rPr lang="fr-FR" sz="2000" b="1" baseline="30000" dirty="0" smtClean="0">
                <a:latin typeface="Courier"/>
                <a:cs typeface="Courier"/>
              </a:rPr>
              <a:t>chan</a:t>
            </a:r>
            <a:r>
              <a:rPr lang="fr-FR" sz="2000" baseline="30000" dirty="0">
                <a:latin typeface="Courier"/>
                <a:cs typeface="Courier"/>
              </a:rPr>
              <a:t>&lt;</a:t>
            </a:r>
            <a:r>
              <a:rPr lang="fr-FR" sz="2000" b="1" baseline="30000" dirty="0" err="1">
                <a:latin typeface="Courier"/>
                <a:cs typeface="Courier"/>
              </a:rPr>
              <a:t>int</a:t>
            </a:r>
            <a:r>
              <a:rPr lang="fr-FR" sz="2000" baseline="30000" dirty="0">
                <a:latin typeface="Courier"/>
                <a:cs typeface="Courier"/>
              </a:rPr>
              <a:t>&gt; c1, c2; </a:t>
            </a:r>
            <a:r>
              <a:rPr lang="fr-FR" sz="2000" baseline="30000" dirty="0" smtClean="0">
                <a:latin typeface="Courier"/>
                <a:cs typeface="Courier"/>
              </a:rPr>
              <a:t/>
            </a:r>
            <a:br>
              <a:rPr lang="fr-FR" sz="2000" baseline="30000" dirty="0" smtClean="0">
                <a:latin typeface="Courier"/>
                <a:cs typeface="Courier"/>
              </a:rPr>
            </a:br>
            <a:r>
              <a:rPr lang="fr-FR" sz="2000" baseline="30000" dirty="0" smtClean="0">
                <a:latin typeface="Courier"/>
                <a:cs typeface="Courier"/>
              </a:rPr>
              <a:t>      </a:t>
            </a:r>
            <a:r>
              <a:rPr lang="fr-FR" sz="2000" b="1" baseline="30000" dirty="0" smtClean="0">
                <a:latin typeface="Courier"/>
                <a:cs typeface="Courier"/>
              </a:rPr>
              <a:t>par</a:t>
            </a:r>
            <a:r>
              <a:rPr lang="fr-FR" sz="2000" baseline="30000" dirty="0" smtClean="0">
                <a:latin typeface="Courier"/>
                <a:cs typeface="Courier"/>
              </a:rPr>
              <a:t> {</a:t>
            </a:r>
            <a:br>
              <a:rPr lang="fr-FR" sz="2000" baseline="30000" dirty="0" smtClean="0">
                <a:latin typeface="Courier"/>
                <a:cs typeface="Courier"/>
              </a:rPr>
            </a:br>
            <a:r>
              <a:rPr lang="fr-FR" sz="2000" baseline="30000" dirty="0" smtClean="0">
                <a:latin typeface="Courier"/>
                <a:cs typeface="Courier"/>
              </a:rPr>
              <a:t>        </a:t>
            </a:r>
            <a:r>
              <a:rPr lang="en-US" sz="2000" baseline="30000" dirty="0" smtClean="0">
                <a:latin typeface="Courier"/>
                <a:cs typeface="Courier"/>
              </a:rPr>
              <a:t>foo</a:t>
            </a:r>
            <a:r>
              <a:rPr lang="en-US" sz="2000" baseline="30000" dirty="0">
                <a:latin typeface="Courier"/>
                <a:cs typeface="Courier"/>
              </a:rPr>
              <a:t>(c1.</a:t>
            </a:r>
            <a:r>
              <a:rPr lang="en-US" sz="2000" b="1" baseline="30000" dirty="0">
                <a:latin typeface="Courier"/>
                <a:cs typeface="Courier"/>
              </a:rPr>
              <a:t>read</a:t>
            </a:r>
            <a:r>
              <a:rPr lang="en-US" sz="2000" baseline="30000" dirty="0">
                <a:latin typeface="Courier"/>
                <a:cs typeface="Courier"/>
              </a:rPr>
              <a:t>, c2.</a:t>
            </a:r>
            <a:r>
              <a:rPr lang="en-US" sz="2000" b="1" baseline="30000" dirty="0">
                <a:latin typeface="Courier"/>
                <a:cs typeface="Courier"/>
              </a:rPr>
              <a:t>write</a:t>
            </a:r>
            <a:r>
              <a:rPr lang="en-US" sz="2000" baseline="30000" dirty="0">
                <a:latin typeface="Courier"/>
                <a:cs typeface="Courier"/>
              </a:rPr>
              <a:t>);</a:t>
            </a:r>
          </a:p>
          <a:p>
            <a:r>
              <a:rPr lang="en-US" sz="2000" baseline="30000" dirty="0">
                <a:latin typeface="Courier"/>
                <a:cs typeface="Courier"/>
              </a:rPr>
              <a:t>     </a:t>
            </a:r>
            <a:r>
              <a:rPr lang="en-US" sz="2000" baseline="30000" dirty="0" smtClean="0">
                <a:latin typeface="Courier"/>
                <a:cs typeface="Courier"/>
              </a:rPr>
              <a:t>   bar</a:t>
            </a:r>
            <a:r>
              <a:rPr lang="en-US" sz="2000" baseline="30000" dirty="0">
                <a:latin typeface="Courier"/>
                <a:cs typeface="Courier"/>
              </a:rPr>
              <a:t>(c1.</a:t>
            </a:r>
            <a:r>
              <a:rPr lang="en-US" sz="2000" b="1" baseline="30000" dirty="0">
                <a:latin typeface="Courier"/>
                <a:cs typeface="Courier"/>
              </a:rPr>
              <a:t>write</a:t>
            </a:r>
            <a:r>
              <a:rPr lang="en-US" sz="2000" baseline="30000" dirty="0">
                <a:latin typeface="Courier"/>
                <a:cs typeface="Courier"/>
              </a:rPr>
              <a:t>, c2.</a:t>
            </a:r>
            <a:r>
              <a:rPr lang="en-US" sz="2000" b="1" baseline="30000" dirty="0">
                <a:latin typeface="Courier"/>
                <a:cs typeface="Courier"/>
              </a:rPr>
              <a:t>read</a:t>
            </a:r>
            <a:r>
              <a:rPr lang="en-US" sz="2000" baseline="30000" dirty="0">
                <a:latin typeface="Courier"/>
                <a:cs typeface="Courier"/>
              </a:rPr>
              <a:t>);</a:t>
            </a:r>
          </a:p>
          <a:p>
            <a:r>
              <a:rPr lang="de-DE" sz="2000" baseline="30000" dirty="0">
                <a:latin typeface="Courier"/>
                <a:cs typeface="Courier"/>
              </a:rPr>
              <a:t>  </a:t>
            </a:r>
            <a:r>
              <a:rPr lang="de-DE" sz="2000" baseline="30000" dirty="0" smtClean="0">
                <a:latin typeface="Courier"/>
                <a:cs typeface="Courier"/>
              </a:rPr>
              <a:t>    }</a:t>
            </a:r>
            <a:endParaRPr lang="de-DE" sz="2000" baseline="30000" dirty="0">
              <a:latin typeface="Courier"/>
              <a:cs typeface="Courier"/>
            </a:endParaRPr>
          </a:p>
          <a:p>
            <a:r>
              <a:rPr lang="de-DE" sz="2000" baseline="30000" dirty="0" smtClean="0">
                <a:latin typeface="Courier"/>
                <a:cs typeface="Courier"/>
              </a:rPr>
              <a:t>    } </a:t>
            </a:r>
          </a:p>
          <a:p>
            <a:r>
              <a:rPr lang="de-DE" sz="2000" baseline="30000" dirty="0" smtClean="0">
                <a:latin typeface="Courier"/>
                <a:cs typeface="Courier"/>
              </a:rPr>
              <a:t>  }</a:t>
            </a:r>
          </a:p>
          <a:p>
            <a:r>
              <a:rPr lang="de-DE" sz="2000" baseline="30000" dirty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04404" y="5708316"/>
            <a:ext cx="3775975" cy="949912"/>
            <a:chOff x="4504404" y="5708316"/>
            <a:chExt cx="3775975" cy="949912"/>
          </a:xfrm>
        </p:grpSpPr>
        <p:sp>
          <p:nvSpPr>
            <p:cNvPr id="10" name="Oval 9"/>
            <p:cNvSpPr/>
            <p:nvPr/>
          </p:nvSpPr>
          <p:spPr>
            <a:xfrm>
              <a:off x="4504404" y="5708316"/>
              <a:ext cx="949912" cy="9499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30467" y="5708316"/>
              <a:ext cx="949912" cy="9499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454316" y="6069260"/>
              <a:ext cx="1876151" cy="2005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56804" y="5445536"/>
            <a:ext cx="3775975" cy="949912"/>
            <a:chOff x="4504404" y="5708316"/>
            <a:chExt cx="3775975" cy="949912"/>
          </a:xfrm>
        </p:grpSpPr>
        <p:sp>
          <p:nvSpPr>
            <p:cNvPr id="15" name="Oval 14"/>
            <p:cNvSpPr/>
            <p:nvPr/>
          </p:nvSpPr>
          <p:spPr>
            <a:xfrm>
              <a:off x="4504404" y="5708316"/>
              <a:ext cx="949912" cy="9499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30467" y="5708316"/>
              <a:ext cx="949912" cy="9499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454316" y="6069260"/>
              <a:ext cx="1876151" cy="2005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57331" y="5142648"/>
            <a:ext cx="3775975" cy="949912"/>
            <a:chOff x="4504404" y="5708316"/>
            <a:chExt cx="3775975" cy="949912"/>
          </a:xfrm>
        </p:grpSpPr>
        <p:sp>
          <p:nvSpPr>
            <p:cNvPr id="19" name="Oval 18"/>
            <p:cNvSpPr/>
            <p:nvPr/>
          </p:nvSpPr>
          <p:spPr>
            <a:xfrm>
              <a:off x="4504404" y="5708316"/>
              <a:ext cx="949912" cy="9499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330467" y="5708316"/>
              <a:ext cx="949912" cy="9499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454316" y="6069260"/>
              <a:ext cx="1876151" cy="2005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5271751" y="4495624"/>
            <a:ext cx="949912" cy="9499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97814" y="4495624"/>
            <a:ext cx="949912" cy="9499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6221663" y="4856568"/>
            <a:ext cx="1876151" cy="20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30735" y="4799962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 smtClean="0"/>
              <a:t>…</a:t>
            </a:r>
            <a:endParaRPr lang="en-US" sz="3600" dirty="0"/>
          </a:p>
        </p:txBody>
      </p:sp>
      <p:sp>
        <p:nvSpPr>
          <p:cNvPr id="27" name="Right Arrow 26"/>
          <p:cNvSpPr/>
          <p:nvPr/>
        </p:nvSpPr>
        <p:spPr>
          <a:xfrm rot="10800000">
            <a:off x="6196072" y="4699698"/>
            <a:ext cx="1876151" cy="20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5807243" y="5403328"/>
            <a:ext cx="1876151" cy="20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>
            <a:off x="5692659" y="5654800"/>
            <a:ext cx="1876151" cy="20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5454316" y="6232375"/>
            <a:ext cx="1876151" cy="20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Process Count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593997"/>
              </p:ext>
            </p:extLst>
          </p:nvPr>
        </p:nvGraphicFramePr>
        <p:xfrm>
          <a:off x="284163" y="2133600"/>
          <a:ext cx="85740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22"/>
                <a:gridCol w="1983894"/>
                <a:gridCol w="2303150"/>
                <a:gridCol w="214352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Context</a:t>
                      </a:r>
                      <a:r>
                        <a:rPr lang="en-US" baseline="0" dirty="0" smtClean="0"/>
                        <a:t>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Execution</a:t>
                      </a:r>
                      <a:r>
                        <a:rPr lang="en-US" baseline="0" dirty="0" smtClean="0"/>
                        <a:t> Time (</a:t>
                      </a:r>
                      <a:r>
                        <a:rPr lang="en-US" baseline="0" dirty="0" err="1" smtClean="0"/>
                        <a:t>Secs</a:t>
                      </a:r>
                      <a:r>
                        <a:rPr lang="en-US" baseline="0" dirty="0" smtClean="0"/>
                        <a:t>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Memory Usage (GB)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22,500,002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58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Process Count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647980"/>
              </p:ext>
            </p:extLst>
          </p:nvPr>
        </p:nvGraphicFramePr>
        <p:xfrm>
          <a:off x="284163" y="2133600"/>
          <a:ext cx="85740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22"/>
                <a:gridCol w="1983894"/>
                <a:gridCol w="2303150"/>
                <a:gridCol w="214352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Context</a:t>
                      </a:r>
                      <a:r>
                        <a:rPr lang="en-US" baseline="0" dirty="0" smtClean="0"/>
                        <a:t>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Execution</a:t>
                      </a:r>
                      <a:r>
                        <a:rPr lang="en-US" baseline="0" dirty="0" smtClean="0"/>
                        <a:t> Time (</a:t>
                      </a:r>
                      <a:r>
                        <a:rPr lang="en-US" baseline="0" dirty="0" err="1" smtClean="0"/>
                        <a:t>Secs</a:t>
                      </a:r>
                      <a:r>
                        <a:rPr lang="en-US" baseline="0" dirty="0" smtClean="0"/>
                        <a:t>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Memory Usage (GB)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22,500,002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642.80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1,235.12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1,443.40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125.82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4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Process Count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232860"/>
              </p:ext>
            </p:extLst>
          </p:nvPr>
        </p:nvGraphicFramePr>
        <p:xfrm>
          <a:off x="284163" y="2133600"/>
          <a:ext cx="857408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22"/>
                <a:gridCol w="1983894"/>
                <a:gridCol w="2303150"/>
                <a:gridCol w="214352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Context</a:t>
                      </a:r>
                      <a:r>
                        <a:rPr lang="en-US" baseline="0" dirty="0" smtClean="0"/>
                        <a:t>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Execution</a:t>
                      </a:r>
                      <a:r>
                        <a:rPr lang="en-US" baseline="0" dirty="0" smtClean="0"/>
                        <a:t> Time (</a:t>
                      </a:r>
                      <a:r>
                        <a:rPr lang="en-US" baseline="0" dirty="0" err="1" smtClean="0"/>
                        <a:t>Secs</a:t>
                      </a:r>
                      <a:r>
                        <a:rPr lang="en-US" baseline="0" dirty="0" smtClean="0"/>
                        <a:t>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Memory Usage (GB)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22,500,002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642.80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1,235.12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1,443.40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476,000,001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1,020,000,002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1,800.79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126.11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480,900,001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1,030,500,002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1,801.40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7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Process Count</a:t>
            </a:r>
          </a:p>
        </p:txBody>
      </p:sp>
      <p:pic>
        <p:nvPicPr>
          <p:cNvPr id="4" name="Content Placeholder 3" descr="resul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571"/>
          <a:stretch>
            <a:fillRect/>
          </a:stretch>
        </p:blipFill>
        <p:spPr>
          <a:xfrm>
            <a:off x="284163" y="1840511"/>
            <a:ext cx="8283408" cy="4673338"/>
          </a:xfrm>
        </p:spPr>
      </p:pic>
    </p:spTree>
    <p:extLst>
      <p:ext uri="{BB962C8B-B14F-4D97-AF65-F5344CB8AC3E}">
        <p14:creationId xmlns:p14="http://schemas.microsoft.com/office/powerpoint/2010/main" val="45277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859837" cy="399256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ProcessJ</a:t>
            </a:r>
            <a:r>
              <a:rPr lang="en-US" sz="3200" dirty="0" smtClean="0"/>
              <a:t> code generator that produces Java source.</a:t>
            </a:r>
          </a:p>
          <a:p>
            <a:r>
              <a:rPr lang="en-US" sz="3200" dirty="0" smtClean="0"/>
              <a:t>JVMCSP runtime implemented.</a:t>
            </a:r>
          </a:p>
          <a:p>
            <a:r>
              <a:rPr lang="en-US" sz="3200" dirty="0" smtClean="0"/>
              <a:t>ASM </a:t>
            </a:r>
            <a:r>
              <a:rPr lang="en-US" sz="3200" dirty="0" err="1" smtClean="0"/>
              <a:t>bytecode</a:t>
            </a:r>
            <a:r>
              <a:rPr lang="en-US" sz="3200" dirty="0" smtClean="0"/>
              <a:t> instrumentation.</a:t>
            </a:r>
          </a:p>
          <a:p>
            <a:r>
              <a:rPr lang="en-US" sz="3200" dirty="0" smtClean="0"/>
              <a:t>Performs better than CPA’14 and JCSP.</a:t>
            </a:r>
          </a:p>
          <a:p>
            <a:r>
              <a:rPr lang="en-US" sz="3200" dirty="0" smtClean="0"/>
              <a:t>Can handle approximately </a:t>
            </a:r>
            <a:r>
              <a:rPr lang="en-US" sz="3200" b="1" dirty="0" smtClean="0"/>
              <a:t>half a billion </a:t>
            </a:r>
            <a:r>
              <a:rPr lang="en-US" sz="3200" dirty="0" smtClean="0"/>
              <a:t>processes in 128GB.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177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86552"/>
            <a:ext cx="8574087" cy="3992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Multi-core Scheduler</a:t>
            </a:r>
          </a:p>
          <a:p>
            <a:r>
              <a:rPr lang="en-US" sz="3200" dirty="0" smtClean="0"/>
              <a:t>Network distribution</a:t>
            </a:r>
          </a:p>
          <a:p>
            <a:r>
              <a:rPr lang="en-US" sz="3200" dirty="0" smtClean="0"/>
              <a:t>Libraries</a:t>
            </a:r>
          </a:p>
          <a:p>
            <a:r>
              <a:rPr lang="en-US" sz="3200" dirty="0" smtClean="0"/>
              <a:t>Mobile processes</a:t>
            </a:r>
          </a:p>
          <a:p>
            <a:r>
              <a:rPr lang="en-US" sz="3200" dirty="0" smtClean="0"/>
              <a:t>Alts &amp; claims are `busy waits’ (remain ready to run and cycle through the run queue)</a:t>
            </a:r>
          </a:p>
          <a:p>
            <a:r>
              <a:rPr lang="en-US" sz="3200" dirty="0" smtClean="0"/>
              <a:t>More back ends</a:t>
            </a:r>
          </a:p>
        </p:txBody>
      </p:sp>
    </p:spTree>
    <p:extLst>
      <p:ext uri="{BB962C8B-B14F-4D97-AF65-F5344CB8AC3E}">
        <p14:creationId xmlns:p14="http://schemas.microsoft.com/office/powerpoint/2010/main" val="246814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(Scheduler)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50432"/>
            <a:ext cx="7076747" cy="1170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User-level scheduler</a:t>
            </a:r>
          </a:p>
          <a:p>
            <a:pPr lvl="1"/>
            <a:r>
              <a:rPr lang="en-US" sz="3000" dirty="0" smtClean="0"/>
              <a:t>Cooperative, non-preemptive.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36049" y="3452981"/>
            <a:ext cx="6918354" cy="29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Courier"/>
                <a:cs typeface="Courier"/>
              </a:rPr>
              <a:t>Queue&lt;Process&gt; </a:t>
            </a:r>
            <a:r>
              <a:rPr lang="en-US" sz="2800" baseline="30000" dirty="0" err="1">
                <a:latin typeface="Courier"/>
                <a:cs typeface="Courier"/>
              </a:rPr>
              <a:t>processQueue</a:t>
            </a:r>
            <a:r>
              <a:rPr lang="en-US" sz="2800" baseline="30000" dirty="0">
                <a:latin typeface="Courier"/>
                <a:cs typeface="Courier"/>
              </a:rPr>
              <a:t>;</a:t>
            </a:r>
          </a:p>
          <a:p>
            <a:r>
              <a:rPr lang="en-US" sz="2800" baseline="30000" dirty="0">
                <a:latin typeface="Courier"/>
                <a:cs typeface="Courier"/>
              </a:rPr>
              <a:t>...</a:t>
            </a:r>
          </a:p>
          <a:p>
            <a:r>
              <a:rPr lang="en-US" sz="2800" baseline="30000" dirty="0">
                <a:latin typeface="Courier"/>
                <a:cs typeface="Courier"/>
              </a:rPr>
              <a:t>// </a:t>
            </a:r>
            <a:r>
              <a:rPr lang="en-US" sz="2800" baseline="30000" dirty="0" err="1">
                <a:latin typeface="Courier"/>
                <a:cs typeface="Courier"/>
              </a:rPr>
              <a:t>enqueue</a:t>
            </a:r>
            <a:r>
              <a:rPr lang="en-US" sz="2800" baseline="30000" dirty="0">
                <a:latin typeface="Courier"/>
                <a:cs typeface="Courier"/>
              </a:rPr>
              <a:t> one or more processes to </a:t>
            </a:r>
            <a:r>
              <a:rPr lang="en-US" sz="2800" baseline="30000" dirty="0" smtClean="0">
                <a:latin typeface="Courier"/>
                <a:cs typeface="Courier"/>
              </a:rPr>
              <a:t>run </a:t>
            </a:r>
          </a:p>
          <a:p>
            <a:r>
              <a:rPr lang="en-US" sz="2800" b="1" baseline="30000" dirty="0" smtClean="0">
                <a:latin typeface="Courier"/>
                <a:cs typeface="Courier"/>
              </a:rPr>
              <a:t>while</a:t>
            </a:r>
            <a:r>
              <a:rPr lang="en-US" sz="2800" baseline="30000" dirty="0" smtClean="0">
                <a:latin typeface="Courier"/>
                <a:cs typeface="Courier"/>
              </a:rPr>
              <a:t> </a:t>
            </a:r>
            <a:r>
              <a:rPr lang="en-US" sz="2800" baseline="30000" dirty="0">
                <a:latin typeface="Courier"/>
                <a:cs typeface="Courier"/>
              </a:rPr>
              <a:t>(!</a:t>
            </a:r>
            <a:r>
              <a:rPr lang="en-US" sz="2800" baseline="30000" dirty="0" err="1">
                <a:latin typeface="Courier"/>
                <a:cs typeface="Courier"/>
              </a:rPr>
              <a:t>processQueue.isEmpty</a:t>
            </a:r>
            <a:r>
              <a:rPr lang="en-US" sz="2800" baseline="30000" dirty="0">
                <a:latin typeface="Courier"/>
                <a:cs typeface="Courier"/>
              </a:rPr>
              <a:t>()) {</a:t>
            </a:r>
          </a:p>
          <a:p>
            <a:r>
              <a:rPr lang="en-US" sz="2800" baseline="30000" dirty="0" smtClean="0">
                <a:latin typeface="Courier"/>
                <a:cs typeface="Courier"/>
              </a:rPr>
              <a:t>  Process </a:t>
            </a:r>
            <a:r>
              <a:rPr lang="en-US" sz="2800" baseline="30000" dirty="0">
                <a:latin typeface="Courier"/>
                <a:cs typeface="Courier"/>
              </a:rPr>
              <a:t>p = </a:t>
            </a:r>
            <a:r>
              <a:rPr lang="en-US" sz="2800" baseline="30000" dirty="0" err="1">
                <a:latin typeface="Courier"/>
                <a:cs typeface="Courier"/>
              </a:rPr>
              <a:t>processQueue.dequeue</a:t>
            </a:r>
            <a:r>
              <a:rPr lang="en-US" sz="2800" baseline="30000" dirty="0">
                <a:latin typeface="Courier"/>
                <a:cs typeface="Courier"/>
              </a:rPr>
              <a:t>(); </a:t>
            </a:r>
            <a:endParaRPr lang="en-US" sz="2800" baseline="30000" dirty="0" smtClean="0">
              <a:latin typeface="Courier"/>
              <a:cs typeface="Courier"/>
            </a:endParaRPr>
          </a:p>
          <a:p>
            <a:r>
              <a:rPr lang="en-US" sz="2800" baseline="30000" dirty="0">
                <a:latin typeface="Courier"/>
                <a:cs typeface="Courier"/>
              </a:rPr>
              <a:t> </a:t>
            </a:r>
            <a:r>
              <a:rPr lang="en-US" sz="2800" baseline="30000" dirty="0" smtClean="0">
                <a:latin typeface="Courier"/>
                <a:cs typeface="Courier"/>
              </a:rPr>
              <a:t> </a:t>
            </a:r>
            <a:r>
              <a:rPr lang="en-US" sz="2800" b="1" baseline="30000" dirty="0" smtClean="0">
                <a:latin typeface="Courier"/>
                <a:cs typeface="Courier"/>
              </a:rPr>
              <a:t>if</a:t>
            </a:r>
            <a:r>
              <a:rPr lang="en-US" sz="2800" baseline="30000" dirty="0" smtClean="0">
                <a:latin typeface="Courier"/>
                <a:cs typeface="Courier"/>
              </a:rPr>
              <a:t> (</a:t>
            </a:r>
            <a:r>
              <a:rPr lang="en-US" sz="2800" baseline="30000" dirty="0" err="1" smtClean="0">
                <a:latin typeface="Courier"/>
                <a:cs typeface="Courier"/>
              </a:rPr>
              <a:t>p.ready</a:t>
            </a:r>
            <a:r>
              <a:rPr lang="en-US" sz="2800" baseline="30000" dirty="0">
                <a:latin typeface="Courier"/>
                <a:cs typeface="Courier"/>
              </a:rPr>
              <a:t>())</a:t>
            </a:r>
          </a:p>
          <a:p>
            <a:r>
              <a:rPr lang="pl-PL" sz="2800" baseline="30000" dirty="0" smtClean="0">
                <a:latin typeface="Courier"/>
                <a:cs typeface="Courier"/>
              </a:rPr>
              <a:t>    </a:t>
            </a:r>
            <a:r>
              <a:rPr lang="pl-PL" sz="2800" baseline="30000" dirty="0" err="1" smtClean="0">
                <a:latin typeface="Courier"/>
                <a:cs typeface="Courier"/>
              </a:rPr>
              <a:t>p.run</a:t>
            </a:r>
            <a:r>
              <a:rPr lang="pl-PL" sz="2800" baseline="30000" dirty="0">
                <a:latin typeface="Courier"/>
                <a:cs typeface="Courier"/>
              </a:rPr>
              <a:t>();</a:t>
            </a:r>
          </a:p>
          <a:p>
            <a:r>
              <a:rPr lang="pl-PL" sz="2800" baseline="30000" dirty="0" smtClean="0">
                <a:latin typeface="Courier"/>
                <a:cs typeface="Courier"/>
              </a:rPr>
              <a:t>  </a:t>
            </a:r>
            <a:r>
              <a:rPr lang="pl-PL" sz="2800" b="1" baseline="30000" dirty="0" err="1" smtClean="0">
                <a:latin typeface="Courier"/>
                <a:cs typeface="Courier"/>
              </a:rPr>
              <a:t>if</a:t>
            </a:r>
            <a:r>
              <a:rPr lang="pl-PL" sz="2800" baseline="30000" dirty="0" smtClean="0">
                <a:latin typeface="Courier"/>
                <a:cs typeface="Courier"/>
              </a:rPr>
              <a:t> </a:t>
            </a:r>
            <a:r>
              <a:rPr lang="pl-PL" sz="2800" baseline="30000" dirty="0">
                <a:latin typeface="Courier"/>
                <a:cs typeface="Courier"/>
              </a:rPr>
              <a:t>(!</a:t>
            </a:r>
            <a:r>
              <a:rPr lang="pl-PL" sz="2800" baseline="30000" dirty="0" err="1">
                <a:latin typeface="Courier"/>
                <a:cs typeface="Courier"/>
              </a:rPr>
              <a:t>p.terminated</a:t>
            </a:r>
            <a:r>
              <a:rPr lang="pl-PL" sz="2800" baseline="30000" dirty="0">
                <a:latin typeface="Courier"/>
                <a:cs typeface="Courier"/>
              </a:rPr>
              <a:t>())</a:t>
            </a:r>
          </a:p>
          <a:p>
            <a:r>
              <a:rPr lang="pl-PL" sz="2800" baseline="30000" dirty="0">
                <a:latin typeface="Courier"/>
                <a:cs typeface="Courier"/>
              </a:rPr>
              <a:t>    </a:t>
            </a:r>
            <a:r>
              <a:rPr lang="pl-PL" sz="2800" baseline="30000" dirty="0" err="1">
                <a:latin typeface="Courier"/>
                <a:cs typeface="Courier"/>
              </a:rPr>
              <a:t>processQueue.enqueue</a:t>
            </a:r>
            <a:r>
              <a:rPr lang="pl-PL" sz="2800" baseline="30000" dirty="0">
                <a:latin typeface="Courier"/>
                <a:cs typeface="Courier"/>
              </a:rPr>
              <a:t>(p);</a:t>
            </a:r>
          </a:p>
          <a:p>
            <a:r>
              <a:rPr lang="pl-PL" sz="2800" baseline="30000" dirty="0">
                <a:latin typeface="Courier"/>
                <a:cs typeface="Courier"/>
              </a:rPr>
              <a:t>}</a:t>
            </a:r>
            <a:endParaRPr lang="en-US" sz="2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2992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Back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5263733" cy="4203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Omar and Austin won gold in the UNLV College of Engineering Senior Design Competition for a CCSP </a:t>
            </a:r>
            <a:br>
              <a:rPr lang="en-US" sz="3200" dirty="0" smtClean="0"/>
            </a:br>
            <a:r>
              <a:rPr lang="en-US" sz="3200" dirty="0"/>
              <a:t>c</a:t>
            </a:r>
            <a:r>
              <a:rPr lang="en-US" sz="3200" dirty="0" smtClean="0"/>
              <a:t>ode generator for </a:t>
            </a:r>
            <a:r>
              <a:rPr lang="en-US" sz="3200" dirty="0" err="1" smtClean="0"/>
              <a:t>ProcessJ</a:t>
            </a:r>
            <a:endParaRPr lang="en-US" sz="3200" dirty="0" smtClean="0"/>
          </a:p>
        </p:txBody>
      </p:sp>
      <p:pic>
        <p:nvPicPr>
          <p:cNvPr id="4" name="Picture 3" descr="20160506_2107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-571" r="34003" b="309"/>
          <a:stretch/>
        </p:blipFill>
        <p:spPr>
          <a:xfrm rot="5400000">
            <a:off x="5683249" y="1864897"/>
            <a:ext cx="3141581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3622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a procedure yield?</a:t>
            </a:r>
          </a:p>
          <a:p>
            <a:r>
              <a:rPr lang="en-US" sz="3200" dirty="0"/>
              <a:t>When does a procedure yield and who </a:t>
            </a:r>
            <a:r>
              <a:rPr lang="en-US" sz="3200" dirty="0" smtClean="0"/>
              <a:t>decides?</a:t>
            </a:r>
          </a:p>
          <a:p>
            <a:r>
              <a:rPr lang="en-US" sz="3200" dirty="0"/>
              <a:t>How is a procedure restarted </a:t>
            </a:r>
            <a:r>
              <a:rPr lang="en-US" sz="3200" dirty="0" smtClean="0"/>
              <a:t>after yielding?</a:t>
            </a:r>
          </a:p>
          <a:p>
            <a:r>
              <a:rPr lang="en-US" sz="3200" dirty="0"/>
              <a:t>How is local state maintained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How are nested procedure calls handled when the innermost procedure yields?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5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1"/>
            <a:ext cx="8574087" cy="1208561"/>
          </a:xfrm>
        </p:spPr>
        <p:txBody>
          <a:bodyPr>
            <a:noAutofit/>
          </a:bodyPr>
          <a:lstStyle/>
          <a:p>
            <a:r>
              <a:rPr lang="en-US" sz="3500" dirty="0"/>
              <a:t>How does a procedure yield</a:t>
            </a:r>
            <a:r>
              <a:rPr lang="en-US" sz="3500" dirty="0" smtClean="0"/>
              <a:t>?</a:t>
            </a:r>
            <a:br>
              <a:rPr lang="en-US" sz="3500" dirty="0" smtClean="0"/>
            </a:br>
            <a:r>
              <a:rPr lang="en-US" sz="3500" dirty="0" smtClean="0"/>
              <a:t>When does it yield and who decides?</a:t>
            </a:r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 2014 version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412" y="2590799"/>
            <a:ext cx="3931920" cy="23836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Yields by calling return</a:t>
            </a:r>
          </a:p>
          <a:p>
            <a:r>
              <a:rPr lang="en-US" sz="2800" dirty="0" smtClean="0"/>
              <a:t>Procedures voluntarily give up the CPU at synchronization points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JVMCSP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79495" y="2590799"/>
            <a:ext cx="3931920" cy="23836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Yields by calling return </a:t>
            </a:r>
          </a:p>
          <a:p>
            <a:r>
              <a:rPr lang="en-US" sz="2800" dirty="0" smtClean="0"/>
              <a:t>Procedures </a:t>
            </a:r>
            <a:r>
              <a:rPr lang="en-US" sz="2800" dirty="0"/>
              <a:t>voluntarily give up the CPU at synchronization </a:t>
            </a:r>
            <a:r>
              <a:rPr lang="en-US" sz="2800" dirty="0" smtClean="0"/>
              <a:t>points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41875" y="5137435"/>
            <a:ext cx="6224180" cy="1569660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Reads, writes, barrier syncs, alts, </a:t>
            </a:r>
          </a:p>
          <a:p>
            <a:r>
              <a:rPr lang="en-US" sz="3200" dirty="0" smtClean="0"/>
              <a:t>timer operations: procedure returns</a:t>
            </a:r>
            <a:br>
              <a:rPr lang="en-US" sz="3200" dirty="0" smtClean="0"/>
            </a:br>
            <a:r>
              <a:rPr lang="en-US" sz="3200" dirty="0" smtClean="0"/>
              <a:t>to scheduler (</a:t>
            </a:r>
            <a:r>
              <a:rPr lang="en-US" sz="3200" dirty="0" err="1" smtClean="0"/>
              <a:t>Bytecode</a:t>
            </a:r>
            <a:r>
              <a:rPr lang="en-US" sz="3200" dirty="0" smtClean="0"/>
              <a:t>: return)</a:t>
            </a:r>
          </a:p>
        </p:txBody>
      </p:sp>
    </p:spTree>
    <p:extLst>
      <p:ext uri="{BB962C8B-B14F-4D97-AF65-F5344CB8AC3E}">
        <p14:creationId xmlns:p14="http://schemas.microsoft.com/office/powerpoint/2010/main" val="162915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is a procedure </a:t>
            </a:r>
            <a:r>
              <a:rPr lang="en-US" sz="4400" dirty="0" smtClean="0"/>
              <a:t>restarted?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CPA 2014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11267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Procedure is simply recalled by scheduler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JVMCSP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1272303"/>
          </a:xfrm>
        </p:spPr>
        <p:txBody>
          <a:bodyPr/>
          <a:lstStyle/>
          <a:p>
            <a:r>
              <a:rPr lang="en-US" sz="2800" dirty="0"/>
              <a:t>Procedure is simply recalled by scheduler</a:t>
            </a:r>
          </a:p>
          <a:p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873061" y="4352606"/>
            <a:ext cx="7513623" cy="205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How do we ensure that local state survives?</a:t>
            </a:r>
          </a:p>
          <a:p>
            <a:r>
              <a:rPr lang="en-US" sz="2800" dirty="0" smtClean="0"/>
              <a:t>How do we avoid restart from the top of the code?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33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7095</TotalTime>
  <Words>1565</Words>
  <Application>Microsoft Macintosh PowerPoint</Application>
  <PresentationFormat>On-screen Show (4:3)</PresentationFormat>
  <Paragraphs>425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Spectrum</vt:lpstr>
      <vt:lpstr>   JVMCSP</vt:lpstr>
      <vt:lpstr>Last Time … (CPA 2014)</vt:lpstr>
      <vt:lpstr>This Time …  (CPA 2016)</vt:lpstr>
      <vt:lpstr>From ProcessJ to Java Bytecode</vt:lpstr>
      <vt:lpstr>PowerPoint Presentation</vt:lpstr>
      <vt:lpstr>Runtime (Scheduler)</vt:lpstr>
      <vt:lpstr>Essential Questions</vt:lpstr>
      <vt:lpstr>How does a procedure yield? When does it yield and who decides? </vt:lpstr>
      <vt:lpstr>How is a procedure restarted?</vt:lpstr>
      <vt:lpstr>Preservation of Local State</vt:lpstr>
      <vt:lpstr>Correct Resumption</vt:lpstr>
      <vt:lpstr>Correct Resumption (Abstract)</vt:lpstr>
      <vt:lpstr>Correct Resumption (Generated Code)</vt:lpstr>
      <vt:lpstr>Correct Resumption (ASM Instrumentation)</vt:lpstr>
      <vt:lpstr>Correct Resumption (ASM Instrumentation)</vt:lpstr>
      <vt:lpstr>Correct Resumption (Generated Code)</vt:lpstr>
      <vt:lpstr>Correct Resumption (ASM Instrumentation)</vt:lpstr>
      <vt:lpstr>Correct Suspension</vt:lpstr>
      <vt:lpstr>From ProcessJ to Java </vt:lpstr>
      <vt:lpstr>From ProcessJ to Java </vt:lpstr>
      <vt:lpstr>From ProcessJ to Java </vt:lpstr>
      <vt:lpstr>From ProcessJ to Java </vt:lpstr>
      <vt:lpstr>From ProcessJ to Java </vt:lpstr>
      <vt:lpstr>From ProcessJ to Java </vt:lpstr>
      <vt:lpstr>From ProcessJ to Java </vt:lpstr>
      <vt:lpstr>Yielding in Nested Calls</vt:lpstr>
      <vt:lpstr>JVMCSP Runtime Componenets</vt:lpstr>
      <vt:lpstr>Par  Blocks</vt:lpstr>
      <vt:lpstr>Par  Blocks</vt:lpstr>
      <vt:lpstr>Par  Blocks</vt:lpstr>
      <vt:lpstr>Par  Blocks</vt:lpstr>
      <vt:lpstr>Par  Blocks</vt:lpstr>
      <vt:lpstr>Par  Blocks</vt:lpstr>
      <vt:lpstr>Par  Blocks</vt:lpstr>
      <vt:lpstr>Par  Blocks</vt:lpstr>
      <vt:lpstr>Channel Read</vt:lpstr>
      <vt:lpstr>Channel Read</vt:lpstr>
      <vt:lpstr>Channel Read</vt:lpstr>
      <vt:lpstr>Channel Read</vt:lpstr>
      <vt:lpstr>Channel Read</vt:lpstr>
      <vt:lpstr>Channel Read</vt:lpstr>
      <vt:lpstr>Channel Read</vt:lpstr>
      <vt:lpstr>Channel Read</vt:lpstr>
      <vt:lpstr>Other Channel Operations</vt:lpstr>
      <vt:lpstr>Timers and the Timer Queue</vt:lpstr>
      <vt:lpstr>Timers and the Timer Queue</vt:lpstr>
      <vt:lpstr>Timers</vt:lpstr>
      <vt:lpstr>Barriers</vt:lpstr>
      <vt:lpstr>Alts</vt:lpstr>
      <vt:lpstr>Results</vt:lpstr>
      <vt:lpstr>Timings and Context Switches</vt:lpstr>
      <vt:lpstr>Context Switching Time</vt:lpstr>
      <vt:lpstr>Max Process Count</vt:lpstr>
      <vt:lpstr>Max Process Count</vt:lpstr>
      <vt:lpstr>Max Process Count</vt:lpstr>
      <vt:lpstr>Max Process Count</vt:lpstr>
      <vt:lpstr>Max Process Count</vt:lpstr>
      <vt:lpstr>Conclusion</vt:lpstr>
      <vt:lpstr>Future Work</vt:lpstr>
      <vt:lpstr>Other Back Ends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JVMCSP</dc:title>
  <dc:creator>Matt Pedersen</dc:creator>
  <cp:lastModifiedBy>Matt Pedersen</cp:lastModifiedBy>
  <cp:revision>61</cp:revision>
  <dcterms:created xsi:type="dcterms:W3CDTF">2016-08-16T15:52:34Z</dcterms:created>
  <dcterms:modified xsi:type="dcterms:W3CDTF">2016-08-23T10:02:00Z</dcterms:modified>
</cp:coreProperties>
</file>